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Hubot Sans"/>
      <p:regular r:id="rId17"/>
    </p:embeddedFont>
    <p:embeddedFont>
      <p:font typeface="Hubot Sans"/>
      <p:regular r:id="rId18"/>
    </p:embeddedFont>
    <p:embeddedFont>
      <p:font typeface="Roboto Condensed"/>
      <p:regular r:id="rId19"/>
    </p:embeddedFont>
    <p:embeddedFont>
      <p:font typeface="Roboto Condensed"/>
      <p:regular r:id="rId20"/>
    </p:embeddedFont>
    <p:embeddedFont>
      <p:font typeface="Roboto Condensed"/>
      <p:regular r:id="rId21"/>
    </p:embeddedFont>
    <p:embeddedFont>
      <p:font typeface="Roboto Condensed"/>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D0F"/>
          </a:solidFill>
          <a:ln/>
        </p:spPr>
      </p:sp>
      <p:sp>
        <p:nvSpPr>
          <p:cNvPr id="3" name="Shape 1"/>
          <p:cNvSpPr/>
          <p:nvPr/>
        </p:nvSpPr>
        <p:spPr>
          <a:xfrm>
            <a:off x="0" y="0"/>
            <a:ext cx="14630400" cy="8229600"/>
          </a:xfrm>
          <a:prstGeom prst="rect">
            <a:avLst/>
          </a:prstGeom>
          <a:solidFill>
            <a:srgbClr val="E8E8E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D0F"/>
          </a:solidFill>
          <a:ln/>
        </p:spPr>
      </p:sp>
      <p:sp>
        <p:nvSpPr>
          <p:cNvPr id="3" name="Shape 1"/>
          <p:cNvSpPr/>
          <p:nvPr/>
        </p:nvSpPr>
        <p:spPr>
          <a:xfrm>
            <a:off x="0" y="0"/>
            <a:ext cx="14630400" cy="8229600"/>
          </a:xfrm>
          <a:prstGeom prst="rect">
            <a:avLst/>
          </a:prstGeom>
          <a:solidFill>
            <a:srgbClr val="E8E8E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D0F"/>
          </a:solidFill>
          <a:ln/>
        </p:spPr>
      </p:sp>
      <p:sp>
        <p:nvSpPr>
          <p:cNvPr id="3" name="Shape 1"/>
          <p:cNvSpPr/>
          <p:nvPr/>
        </p:nvSpPr>
        <p:spPr>
          <a:xfrm>
            <a:off x="0" y="0"/>
            <a:ext cx="14630400" cy="8229600"/>
          </a:xfrm>
          <a:prstGeom prst="rect">
            <a:avLst/>
          </a:prstGeom>
          <a:solidFill>
            <a:srgbClr val="E8E8E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D0F"/>
          </a:solidFill>
          <a:ln/>
        </p:spPr>
      </p:sp>
      <p:sp>
        <p:nvSpPr>
          <p:cNvPr id="3" name="Shape 1"/>
          <p:cNvSpPr/>
          <p:nvPr/>
        </p:nvSpPr>
        <p:spPr>
          <a:xfrm>
            <a:off x="0" y="0"/>
            <a:ext cx="14630400" cy="8229600"/>
          </a:xfrm>
          <a:prstGeom prst="rect">
            <a:avLst/>
          </a:prstGeom>
          <a:solidFill>
            <a:srgbClr val="E8E8E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D0F"/>
          </a:solidFill>
          <a:ln/>
        </p:spPr>
      </p:sp>
      <p:sp>
        <p:nvSpPr>
          <p:cNvPr id="3" name="Shape 1"/>
          <p:cNvSpPr/>
          <p:nvPr/>
        </p:nvSpPr>
        <p:spPr>
          <a:xfrm>
            <a:off x="0" y="0"/>
            <a:ext cx="14630400" cy="8229600"/>
          </a:xfrm>
          <a:prstGeom prst="rect">
            <a:avLst/>
          </a:prstGeom>
          <a:solidFill>
            <a:srgbClr val="E8E8E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D0F"/>
          </a:solidFill>
          <a:ln/>
        </p:spPr>
      </p:sp>
      <p:sp>
        <p:nvSpPr>
          <p:cNvPr id="3" name="Shape 1"/>
          <p:cNvSpPr/>
          <p:nvPr/>
        </p:nvSpPr>
        <p:spPr>
          <a:xfrm>
            <a:off x="0" y="0"/>
            <a:ext cx="14630400" cy="8229600"/>
          </a:xfrm>
          <a:prstGeom prst="rect">
            <a:avLst/>
          </a:prstGeom>
          <a:solidFill>
            <a:srgbClr val="E8E8E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D0F"/>
          </a:solidFill>
          <a:ln/>
        </p:spPr>
      </p:sp>
      <p:sp>
        <p:nvSpPr>
          <p:cNvPr id="3" name="Shape 1"/>
          <p:cNvSpPr/>
          <p:nvPr/>
        </p:nvSpPr>
        <p:spPr>
          <a:xfrm>
            <a:off x="0" y="0"/>
            <a:ext cx="14630400" cy="8229600"/>
          </a:xfrm>
          <a:prstGeom prst="rect">
            <a:avLst/>
          </a:prstGeom>
          <a:solidFill>
            <a:srgbClr val="E8E8E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D0F"/>
          </a:solidFill>
          <a:ln/>
        </p:spPr>
      </p:sp>
      <p:sp>
        <p:nvSpPr>
          <p:cNvPr id="3" name="Shape 1"/>
          <p:cNvSpPr/>
          <p:nvPr/>
        </p:nvSpPr>
        <p:spPr>
          <a:xfrm>
            <a:off x="0" y="0"/>
            <a:ext cx="14630400" cy="8229600"/>
          </a:xfrm>
          <a:prstGeom prst="rect">
            <a:avLst/>
          </a:prstGeom>
          <a:solidFill>
            <a:srgbClr val="E8E8E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D0F"/>
          </a:solidFill>
          <a:ln/>
        </p:spPr>
      </p:sp>
      <p:sp>
        <p:nvSpPr>
          <p:cNvPr id="3" name="Shape 1"/>
          <p:cNvSpPr/>
          <p:nvPr/>
        </p:nvSpPr>
        <p:spPr>
          <a:xfrm>
            <a:off x="0" y="0"/>
            <a:ext cx="14630400" cy="8229600"/>
          </a:xfrm>
          <a:prstGeom prst="rect">
            <a:avLst/>
          </a:prstGeom>
          <a:solidFill>
            <a:srgbClr val="E8E8E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D0F"/>
          </a:solidFill>
          <a:ln/>
        </p:spPr>
      </p:sp>
      <p:sp>
        <p:nvSpPr>
          <p:cNvPr id="3" name="Shape 1"/>
          <p:cNvSpPr/>
          <p:nvPr/>
        </p:nvSpPr>
        <p:spPr>
          <a:xfrm>
            <a:off x="0" y="0"/>
            <a:ext cx="14630400" cy="8229600"/>
          </a:xfrm>
          <a:prstGeom prst="rect">
            <a:avLst/>
          </a:prstGeom>
          <a:solidFill>
            <a:srgbClr val="E8E8E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hyperlink" Target="https://www.swiftvisa.in" TargetMode="External"/><Relationship Id="rId1" Type="http://schemas.openxmlformats.org/officeDocument/2006/relationships/image" Target="../media/image-10-1.png"/><Relationship Id="rId3" Type="http://schemas.openxmlformats.org/officeDocument/2006/relationships/image" Target="../media/image-10-2.png"/><Relationship Id="rId4" Type="http://schemas.openxmlformats.org/officeDocument/2006/relationships/slideLayout" Target="../slideLayouts/slideLayout11.xml"/><Relationship Id="rId5"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svg"/><Relationship Id="rId4" Type="http://schemas.openxmlformats.org/officeDocument/2006/relationships/image" Target="../media/image-2-4.png"/><Relationship Id="rId5" Type="http://schemas.openxmlformats.org/officeDocument/2006/relationships/image" Target="../media/image-2-5.svg"/><Relationship Id="rId6" Type="http://schemas.openxmlformats.org/officeDocument/2006/relationships/image" Target="../media/image-2-6.png"/><Relationship Id="rId7" Type="http://schemas.openxmlformats.org/officeDocument/2006/relationships/image" Target="../media/image-2-7.svg"/><Relationship Id="rId8" Type="http://schemas.openxmlformats.org/officeDocument/2006/relationships/slideLayout" Target="../slideLayouts/slideLayout3.xml"/><Relationship Id="rId9"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5.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sv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svg"/><Relationship Id="rId8" Type="http://schemas.openxmlformats.org/officeDocument/2006/relationships/image" Target="../media/image-9-8.png"/><Relationship Id="rId9" Type="http://schemas.openxmlformats.org/officeDocument/2006/relationships/image" Target="../media/image-9-9.png"/><Relationship Id="rId10" Type="http://schemas.openxmlformats.org/officeDocument/2006/relationships/image" Target="../media/image-9-10.svg"/><Relationship Id="rId11" Type="http://schemas.openxmlformats.org/officeDocument/2006/relationships/image" Target="../media/image-9-11.png"/><Relationship Id="rId12" Type="http://schemas.openxmlformats.org/officeDocument/2006/relationships/image" Target="../media/image-9-12.png"/><Relationship Id="rId13" Type="http://schemas.openxmlformats.org/officeDocument/2006/relationships/image" Target="../media/image-9-13.svg"/><Relationship Id="rId14" Type="http://schemas.openxmlformats.org/officeDocument/2006/relationships/image" Target="../media/image-9-14.png"/><Relationship Id="rId15" Type="http://schemas.openxmlformats.org/officeDocument/2006/relationships/image" Target="../media/image-9-15.png"/><Relationship Id="rId16" Type="http://schemas.openxmlformats.org/officeDocument/2006/relationships/image" Target="../media/image-9-16.svg"/><Relationship Id="rId17" Type="http://schemas.openxmlformats.org/officeDocument/2006/relationships/slideLayout" Target="../slideLayouts/slideLayout10.xml"/><Relationship Id="rId18"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877026"/>
            <a:ext cx="7556421" cy="1860233"/>
          </a:xfrm>
          <a:prstGeom prst="rect">
            <a:avLst/>
          </a:prstGeom>
          <a:noFill/>
          <a:ln/>
        </p:spPr>
        <p:txBody>
          <a:bodyPr wrap="square" lIns="0" tIns="0" rIns="0" bIns="0" rtlCol="0" anchor="t"/>
          <a:lstStyle/>
          <a:p>
            <a:pPr algn="l" indent="0" marL="0">
              <a:lnSpc>
                <a:spcPts val="4850"/>
              </a:lnSpc>
              <a:buNone/>
            </a:pPr>
            <a:r>
              <a:rPr lang="en-US" sz="3900" b="1" dirty="0">
                <a:solidFill>
                  <a:srgbClr val="0C0D0F"/>
                </a:solidFill>
                <a:latin typeface="Hubot Sans Bold" pitchFamily="34" charset="0"/>
                <a:ea typeface="Hubot Sans Bold" pitchFamily="34" charset="-122"/>
                <a:cs typeface="Hubot Sans Bold" pitchFamily="34" charset="-120"/>
              </a:rPr>
              <a:t>SwiftVisa: AI-Based Visa Eligibility Screening Agent</a:t>
            </a:r>
            <a:endParaRPr lang="en-US" sz="3900" dirty="0"/>
          </a:p>
        </p:txBody>
      </p:sp>
      <p:sp>
        <p:nvSpPr>
          <p:cNvPr id="4" name="Text 1"/>
          <p:cNvSpPr/>
          <p:nvPr/>
        </p:nvSpPr>
        <p:spPr>
          <a:xfrm>
            <a:off x="6280190" y="5034915"/>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55575A"/>
                </a:solidFill>
                <a:latin typeface="Roboto Condensed" pitchFamily="34" charset="0"/>
                <a:ea typeface="Roboto Condensed" pitchFamily="34" charset="-122"/>
                <a:cs typeface="Roboto Condensed" pitchFamily="34" charset="-120"/>
              </a:rPr>
              <a:t>Transforming visa applications through intelligent automation and conversational AI technology</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64143" y="533876"/>
            <a:ext cx="13102114" cy="2387918"/>
          </a:xfrm>
          <a:prstGeom prst="rect">
            <a:avLst/>
          </a:prstGeom>
          <a:noFill/>
          <a:ln/>
        </p:spPr>
        <p:txBody>
          <a:bodyPr wrap="square" lIns="0" tIns="0" rIns="0" bIns="0" rtlCol="0" anchor="t"/>
          <a:lstStyle/>
          <a:p>
            <a:pPr algn="l" indent="0" marL="0">
              <a:lnSpc>
                <a:spcPts val="9400"/>
              </a:lnSpc>
              <a:buNone/>
            </a:pPr>
            <a:r>
              <a:rPr lang="en-US" sz="7500" b="1" dirty="0">
                <a:solidFill>
                  <a:srgbClr val="0C0D0F"/>
                </a:solidFill>
                <a:latin typeface="Hubot Sans Bold" pitchFamily="34" charset="0"/>
                <a:ea typeface="Hubot Sans Bold" pitchFamily="34" charset="-122"/>
                <a:cs typeface="Hubot Sans Bold" pitchFamily="34" charset="-120"/>
              </a:rPr>
              <a:t>Join the SwiftVisa Revolution</a:t>
            </a:r>
            <a:endParaRPr lang="en-US" sz="7500" dirty="0"/>
          </a:p>
        </p:txBody>
      </p:sp>
      <p:sp>
        <p:nvSpPr>
          <p:cNvPr id="3" name="Text 1"/>
          <p:cNvSpPr/>
          <p:nvPr/>
        </p:nvSpPr>
        <p:spPr>
          <a:xfrm>
            <a:off x="764143" y="3303865"/>
            <a:ext cx="13102114" cy="611505"/>
          </a:xfrm>
          <a:prstGeom prst="rect">
            <a:avLst/>
          </a:prstGeom>
          <a:noFill/>
          <a:ln/>
        </p:spPr>
        <p:txBody>
          <a:bodyPr wrap="square" lIns="0" tIns="0" rIns="0" bIns="0" rtlCol="0" anchor="t"/>
          <a:lstStyle/>
          <a:p>
            <a:pPr algn="l" indent="0" marL="0">
              <a:lnSpc>
                <a:spcPts val="2400"/>
              </a:lnSpc>
              <a:buNone/>
            </a:pPr>
            <a:r>
              <a:rPr lang="en-US" sz="1500" dirty="0">
                <a:solidFill>
                  <a:srgbClr val="55575A"/>
                </a:solidFill>
                <a:latin typeface="Roboto Condensed" pitchFamily="34" charset="0"/>
                <a:ea typeface="Roboto Condensed" pitchFamily="34" charset="-122"/>
                <a:cs typeface="Roboto Condensed" pitchFamily="34" charset="-120"/>
              </a:rPr>
              <a:t>Experience the future of visa eligibility screening today. SwiftVisa's AI-powered platform is ready to transform your visa journey with unmatched accuracy, lightning-fast processing, and crystal-clear guidance every step of the way.</a:t>
            </a:r>
            <a:endParaRPr lang="en-US" sz="1500" dirty="0"/>
          </a:p>
        </p:txBody>
      </p:sp>
      <p:sp>
        <p:nvSpPr>
          <p:cNvPr id="4" name="Shape 2"/>
          <p:cNvSpPr/>
          <p:nvPr/>
        </p:nvSpPr>
        <p:spPr>
          <a:xfrm>
            <a:off x="764143" y="4130278"/>
            <a:ext cx="429816" cy="429816"/>
          </a:xfrm>
          <a:prstGeom prst="roundRect">
            <a:avLst>
              <a:gd name="adj" fmla="val 6667"/>
            </a:avLst>
          </a:prstGeom>
          <a:solidFill>
            <a:srgbClr val="C8CAC1">
              <a:alpha val="50000"/>
            </a:srgbClr>
          </a:solidFill>
          <a:ln/>
        </p:spPr>
      </p:sp>
      <p:sp>
        <p:nvSpPr>
          <p:cNvPr id="5" name="Text 3"/>
          <p:cNvSpPr/>
          <p:nvPr/>
        </p:nvSpPr>
        <p:spPr>
          <a:xfrm>
            <a:off x="835819" y="4166116"/>
            <a:ext cx="286464" cy="358140"/>
          </a:xfrm>
          <a:prstGeom prst="rect">
            <a:avLst/>
          </a:prstGeom>
          <a:noFill/>
          <a:ln/>
        </p:spPr>
        <p:txBody>
          <a:bodyPr wrap="none" lIns="0" tIns="0" rIns="0" bIns="0" rtlCol="0" anchor="t"/>
          <a:lstStyle/>
          <a:p>
            <a:pPr algn="ctr" indent="0" marL="0">
              <a:lnSpc>
                <a:spcPts val="2250"/>
              </a:lnSpc>
              <a:buNone/>
            </a:pPr>
            <a:r>
              <a:rPr lang="en-US" sz="2250" b="1" dirty="0">
                <a:solidFill>
                  <a:srgbClr val="000000"/>
                </a:solidFill>
                <a:latin typeface="Hubot Sans Bold" pitchFamily="34" charset="0"/>
                <a:ea typeface="Hubot Sans Bold" pitchFamily="34" charset="-122"/>
                <a:cs typeface="Hubot Sans Bold" pitchFamily="34" charset="-120"/>
              </a:rPr>
              <a:t>1</a:t>
            </a:r>
            <a:endParaRPr lang="en-US" sz="2250" dirty="0"/>
          </a:p>
        </p:txBody>
      </p:sp>
      <p:sp>
        <p:nvSpPr>
          <p:cNvPr id="6" name="Text 4"/>
          <p:cNvSpPr/>
          <p:nvPr/>
        </p:nvSpPr>
        <p:spPr>
          <a:xfrm>
            <a:off x="1384935" y="4165997"/>
            <a:ext cx="3587353" cy="731520"/>
          </a:xfrm>
          <a:prstGeom prst="rect">
            <a:avLst/>
          </a:prstGeom>
          <a:noFill/>
          <a:ln/>
        </p:spPr>
        <p:txBody>
          <a:bodyPr wrap="square" lIns="0" tIns="0" rIns="0" bIns="0" rtlCol="0" anchor="t"/>
          <a:lstStyle/>
          <a:p>
            <a:pPr algn="l" indent="0" marL="0">
              <a:lnSpc>
                <a:spcPts val="2800"/>
              </a:lnSpc>
              <a:buNone/>
            </a:pPr>
            <a:r>
              <a:rPr lang="en-US" sz="2250" b="1" dirty="0">
                <a:solidFill>
                  <a:srgbClr val="000000"/>
                </a:solidFill>
                <a:latin typeface="Hubot Sans Bold" pitchFamily="34" charset="0"/>
                <a:ea typeface="Hubot Sans Bold" pitchFamily="34" charset="-122"/>
                <a:cs typeface="Hubot Sans Bold" pitchFamily="34" charset="-120"/>
              </a:rPr>
              <a:t>⚡</a:t>
            </a:r>
            <a:pPr algn="l" indent="0" marL="0">
              <a:lnSpc>
                <a:spcPts val="2800"/>
              </a:lnSpc>
              <a:buNone/>
            </a:pPr>
            <a:r>
              <a:rPr lang="en-US" sz="2250" b="1" dirty="0">
                <a:solidFill>
                  <a:srgbClr val="55575A"/>
                </a:solidFill>
                <a:latin typeface="Hubot Sans Bold" pitchFamily="34" charset="0"/>
                <a:ea typeface="Hubot Sans Bold" pitchFamily="34" charset="-122"/>
                <a:cs typeface="Hubot Sans Bold" pitchFamily="34" charset="-120"/>
              </a:rPr>
              <a:t> Instant Screening</a:t>
            </a:r>
            <a:endParaRPr lang="en-US" sz="2250" dirty="0"/>
          </a:p>
        </p:txBody>
      </p:sp>
      <p:sp>
        <p:nvSpPr>
          <p:cNvPr id="7" name="Text 5"/>
          <p:cNvSpPr/>
          <p:nvPr/>
        </p:nvSpPr>
        <p:spPr>
          <a:xfrm>
            <a:off x="1384935" y="5012055"/>
            <a:ext cx="3587353" cy="305753"/>
          </a:xfrm>
          <a:prstGeom prst="rect">
            <a:avLst/>
          </a:prstGeom>
          <a:noFill/>
          <a:ln/>
        </p:spPr>
        <p:txBody>
          <a:bodyPr wrap="none" lIns="0" tIns="0" rIns="0" bIns="0" rtlCol="0" anchor="t"/>
          <a:lstStyle/>
          <a:p>
            <a:pPr algn="l" indent="0" marL="0">
              <a:lnSpc>
                <a:spcPts val="2400"/>
              </a:lnSpc>
              <a:buNone/>
            </a:pPr>
            <a:r>
              <a:rPr lang="en-US" sz="1500" dirty="0">
                <a:solidFill>
                  <a:srgbClr val="55575A"/>
                </a:solidFill>
                <a:latin typeface="Roboto Condensed" pitchFamily="34" charset="0"/>
                <a:ea typeface="Roboto Condensed" pitchFamily="34" charset="-122"/>
                <a:cs typeface="Roboto Condensed" pitchFamily="34" charset="-120"/>
              </a:rPr>
              <a:t>Get your eligibility results in minutes, not days</a:t>
            </a:r>
            <a:endParaRPr lang="en-US" sz="1500" dirty="0"/>
          </a:p>
        </p:txBody>
      </p:sp>
      <p:sp>
        <p:nvSpPr>
          <p:cNvPr id="8" name="Shape 6"/>
          <p:cNvSpPr/>
          <p:nvPr/>
        </p:nvSpPr>
        <p:spPr>
          <a:xfrm>
            <a:off x="5211008" y="4130278"/>
            <a:ext cx="429816" cy="429816"/>
          </a:xfrm>
          <a:prstGeom prst="roundRect">
            <a:avLst>
              <a:gd name="adj" fmla="val 6667"/>
            </a:avLst>
          </a:prstGeom>
          <a:solidFill>
            <a:srgbClr val="C8CAC1">
              <a:alpha val="50000"/>
            </a:srgbClr>
          </a:solidFill>
          <a:ln/>
        </p:spPr>
      </p:sp>
      <p:sp>
        <p:nvSpPr>
          <p:cNvPr id="9" name="Text 7"/>
          <p:cNvSpPr/>
          <p:nvPr/>
        </p:nvSpPr>
        <p:spPr>
          <a:xfrm>
            <a:off x="5282684" y="4166116"/>
            <a:ext cx="286464" cy="358140"/>
          </a:xfrm>
          <a:prstGeom prst="rect">
            <a:avLst/>
          </a:prstGeom>
          <a:noFill/>
          <a:ln/>
        </p:spPr>
        <p:txBody>
          <a:bodyPr wrap="none" lIns="0" tIns="0" rIns="0" bIns="0" rtlCol="0" anchor="t"/>
          <a:lstStyle/>
          <a:p>
            <a:pPr algn="ctr" indent="0" marL="0">
              <a:lnSpc>
                <a:spcPts val="2250"/>
              </a:lnSpc>
              <a:buNone/>
            </a:pPr>
            <a:r>
              <a:rPr lang="en-US" sz="2250" b="1" dirty="0">
                <a:solidFill>
                  <a:srgbClr val="000000"/>
                </a:solidFill>
                <a:latin typeface="Hubot Sans Bold" pitchFamily="34" charset="0"/>
                <a:ea typeface="Hubot Sans Bold" pitchFamily="34" charset="-122"/>
                <a:cs typeface="Hubot Sans Bold" pitchFamily="34" charset="-120"/>
              </a:rPr>
              <a:t>2</a:t>
            </a:r>
            <a:endParaRPr lang="en-US" sz="2250" dirty="0"/>
          </a:p>
        </p:txBody>
      </p:sp>
      <p:sp>
        <p:nvSpPr>
          <p:cNvPr id="10" name="Text 8"/>
          <p:cNvSpPr/>
          <p:nvPr/>
        </p:nvSpPr>
        <p:spPr>
          <a:xfrm>
            <a:off x="5831800" y="4165997"/>
            <a:ext cx="3587472" cy="716280"/>
          </a:xfrm>
          <a:prstGeom prst="rect">
            <a:avLst/>
          </a:prstGeom>
          <a:noFill/>
          <a:ln/>
        </p:spPr>
        <p:txBody>
          <a:bodyPr wrap="square" lIns="0" tIns="0" rIns="0" bIns="0" rtlCol="0" anchor="t"/>
          <a:lstStyle/>
          <a:p>
            <a:pPr algn="l" indent="0" marL="0">
              <a:lnSpc>
                <a:spcPts val="2800"/>
              </a:lnSpc>
              <a:buNone/>
            </a:pPr>
            <a:r>
              <a:rPr lang="en-US" sz="2250" b="1" dirty="0">
                <a:solidFill>
                  <a:srgbClr val="55575A"/>
                </a:solidFill>
                <a:latin typeface="Hubot Sans Bold" pitchFamily="34" charset="0"/>
                <a:ea typeface="Hubot Sans Bold" pitchFamily="34" charset="-122"/>
                <a:cs typeface="Hubot Sans Bold" pitchFamily="34" charset="-120"/>
              </a:rPr>
              <a:t>✓ Verified Accuracy</a:t>
            </a:r>
            <a:endParaRPr lang="en-US" sz="2250" dirty="0"/>
          </a:p>
        </p:txBody>
      </p:sp>
      <p:sp>
        <p:nvSpPr>
          <p:cNvPr id="11" name="Text 9"/>
          <p:cNvSpPr/>
          <p:nvPr/>
        </p:nvSpPr>
        <p:spPr>
          <a:xfrm>
            <a:off x="5831800" y="4996815"/>
            <a:ext cx="3587472" cy="611505"/>
          </a:xfrm>
          <a:prstGeom prst="rect">
            <a:avLst/>
          </a:prstGeom>
          <a:noFill/>
          <a:ln/>
        </p:spPr>
        <p:txBody>
          <a:bodyPr wrap="square" lIns="0" tIns="0" rIns="0" bIns="0" rtlCol="0" anchor="t"/>
          <a:lstStyle/>
          <a:p>
            <a:pPr algn="l" indent="0" marL="0">
              <a:lnSpc>
                <a:spcPts val="2400"/>
              </a:lnSpc>
              <a:buNone/>
            </a:pPr>
            <a:r>
              <a:rPr lang="en-US" sz="1500" dirty="0">
                <a:solidFill>
                  <a:srgbClr val="55575A"/>
                </a:solidFill>
                <a:latin typeface="Roboto Condensed" pitchFamily="34" charset="0"/>
                <a:ea typeface="Roboto Condensed" pitchFamily="34" charset="-122"/>
                <a:cs typeface="Roboto Condensed" pitchFamily="34" charset="-120"/>
              </a:rPr>
              <a:t>AI trained on official visa regulations and policies</a:t>
            </a:r>
            <a:endParaRPr lang="en-US" sz="1500" dirty="0"/>
          </a:p>
        </p:txBody>
      </p:sp>
      <p:sp>
        <p:nvSpPr>
          <p:cNvPr id="12" name="Shape 10"/>
          <p:cNvSpPr/>
          <p:nvPr/>
        </p:nvSpPr>
        <p:spPr>
          <a:xfrm>
            <a:off x="9657993" y="4130278"/>
            <a:ext cx="429816" cy="429816"/>
          </a:xfrm>
          <a:prstGeom prst="roundRect">
            <a:avLst>
              <a:gd name="adj" fmla="val 6667"/>
            </a:avLst>
          </a:prstGeom>
          <a:solidFill>
            <a:srgbClr val="C8CAC1">
              <a:alpha val="50000"/>
            </a:srgbClr>
          </a:solidFill>
          <a:ln/>
        </p:spPr>
      </p:sp>
      <p:sp>
        <p:nvSpPr>
          <p:cNvPr id="13" name="Text 11"/>
          <p:cNvSpPr/>
          <p:nvPr/>
        </p:nvSpPr>
        <p:spPr>
          <a:xfrm>
            <a:off x="9729668" y="4166116"/>
            <a:ext cx="286464" cy="358140"/>
          </a:xfrm>
          <a:prstGeom prst="rect">
            <a:avLst/>
          </a:prstGeom>
          <a:noFill/>
          <a:ln/>
        </p:spPr>
        <p:txBody>
          <a:bodyPr wrap="none" lIns="0" tIns="0" rIns="0" bIns="0" rtlCol="0" anchor="t"/>
          <a:lstStyle/>
          <a:p>
            <a:pPr algn="ctr" indent="0" marL="0">
              <a:lnSpc>
                <a:spcPts val="2250"/>
              </a:lnSpc>
              <a:buNone/>
            </a:pPr>
            <a:r>
              <a:rPr lang="en-US" sz="2250" b="1" dirty="0">
                <a:solidFill>
                  <a:srgbClr val="000000"/>
                </a:solidFill>
                <a:latin typeface="Hubot Sans Bold" pitchFamily="34" charset="0"/>
                <a:ea typeface="Hubot Sans Bold" pitchFamily="34" charset="-122"/>
                <a:cs typeface="Hubot Sans Bold" pitchFamily="34" charset="-120"/>
              </a:rPr>
              <a:t>3</a:t>
            </a:r>
            <a:endParaRPr lang="en-US" sz="2250" dirty="0"/>
          </a:p>
        </p:txBody>
      </p:sp>
      <p:sp>
        <p:nvSpPr>
          <p:cNvPr id="14" name="Text 12"/>
          <p:cNvSpPr/>
          <p:nvPr/>
        </p:nvSpPr>
        <p:spPr>
          <a:xfrm>
            <a:off x="10278785" y="4165997"/>
            <a:ext cx="3587353" cy="731520"/>
          </a:xfrm>
          <a:prstGeom prst="rect">
            <a:avLst/>
          </a:prstGeom>
          <a:noFill/>
          <a:ln/>
        </p:spPr>
        <p:txBody>
          <a:bodyPr wrap="square" lIns="0" tIns="0" rIns="0" bIns="0" rtlCol="0" anchor="t"/>
          <a:lstStyle/>
          <a:p>
            <a:pPr algn="l" indent="0" marL="0">
              <a:lnSpc>
                <a:spcPts val="2800"/>
              </a:lnSpc>
              <a:buNone/>
            </a:pPr>
            <a:r>
              <a:rPr lang="en-US" sz="2250" b="1" dirty="0">
                <a:solidFill>
                  <a:srgbClr val="000000"/>
                </a:solidFill>
                <a:latin typeface="Hubot Sans Bold" pitchFamily="34" charset="0"/>
                <a:ea typeface="Hubot Sans Bold" pitchFamily="34" charset="-122"/>
                <a:cs typeface="Hubot Sans Bold" pitchFamily="34" charset="-120"/>
              </a:rPr>
              <a:t>🎯</a:t>
            </a:r>
            <a:pPr algn="l" indent="0" marL="0">
              <a:lnSpc>
                <a:spcPts val="2800"/>
              </a:lnSpc>
              <a:buNone/>
            </a:pPr>
            <a:r>
              <a:rPr lang="en-US" sz="2250" b="1" dirty="0">
                <a:solidFill>
                  <a:srgbClr val="55575A"/>
                </a:solidFill>
                <a:latin typeface="Hubot Sans Bold" pitchFamily="34" charset="0"/>
                <a:ea typeface="Hubot Sans Bold" pitchFamily="34" charset="-122"/>
                <a:cs typeface="Hubot Sans Bold" pitchFamily="34" charset="-120"/>
              </a:rPr>
              <a:t> Personalised Guidance</a:t>
            </a:r>
            <a:endParaRPr lang="en-US" sz="2250" dirty="0"/>
          </a:p>
        </p:txBody>
      </p:sp>
      <p:sp>
        <p:nvSpPr>
          <p:cNvPr id="15" name="Text 13"/>
          <p:cNvSpPr/>
          <p:nvPr/>
        </p:nvSpPr>
        <p:spPr>
          <a:xfrm>
            <a:off x="10278785" y="5012055"/>
            <a:ext cx="3587353" cy="305753"/>
          </a:xfrm>
          <a:prstGeom prst="rect">
            <a:avLst/>
          </a:prstGeom>
          <a:noFill/>
          <a:ln/>
        </p:spPr>
        <p:txBody>
          <a:bodyPr wrap="none" lIns="0" tIns="0" rIns="0" bIns="0" rtlCol="0" anchor="t"/>
          <a:lstStyle/>
          <a:p>
            <a:pPr algn="l" indent="0" marL="0">
              <a:lnSpc>
                <a:spcPts val="2400"/>
              </a:lnSpc>
              <a:buNone/>
            </a:pPr>
            <a:r>
              <a:rPr lang="en-US" sz="1500" dirty="0">
                <a:solidFill>
                  <a:srgbClr val="55575A"/>
                </a:solidFill>
                <a:latin typeface="Roboto Condensed" pitchFamily="34" charset="0"/>
                <a:ea typeface="Roboto Condensed" pitchFamily="34" charset="-122"/>
                <a:cs typeface="Roboto Condensed" pitchFamily="34" charset="-120"/>
              </a:rPr>
              <a:t>Customised checklists for your unique situation</a:t>
            </a:r>
            <a:endParaRPr lang="en-US" sz="1500" dirty="0"/>
          </a:p>
        </p:txBody>
      </p:sp>
      <p:sp>
        <p:nvSpPr>
          <p:cNvPr id="16" name="Text 14"/>
          <p:cNvSpPr/>
          <p:nvPr/>
        </p:nvSpPr>
        <p:spPr>
          <a:xfrm>
            <a:off x="764143" y="5823228"/>
            <a:ext cx="13102114" cy="611505"/>
          </a:xfrm>
          <a:prstGeom prst="rect">
            <a:avLst/>
          </a:prstGeom>
          <a:noFill/>
          <a:ln/>
        </p:spPr>
        <p:txBody>
          <a:bodyPr wrap="square" lIns="0" tIns="0" rIns="0" bIns="0" rtlCol="0" anchor="t"/>
          <a:lstStyle/>
          <a:p>
            <a:pPr algn="l" indent="0" marL="0">
              <a:lnSpc>
                <a:spcPts val="2400"/>
              </a:lnSpc>
              <a:buNone/>
            </a:pPr>
            <a:r>
              <a:rPr lang="en-US" sz="1500" dirty="0">
                <a:solidFill>
                  <a:srgbClr val="55575A"/>
                </a:solidFill>
                <a:latin typeface="Roboto Condensed" pitchFamily="34" charset="0"/>
                <a:ea typeface="Roboto Condensed" pitchFamily="34" charset="-122"/>
                <a:cs typeface="Roboto Condensed" pitchFamily="34" charset="-120"/>
              </a:rPr>
              <a:t>Whether you're a student pursuing higher education abroad, a professional exploring career opportunities, or a traveller planning your next adventure, SwiftVisa provides the clarity and confidence you need to navigate the visa process successfully.</a:t>
            </a:r>
            <a:endParaRPr lang="en-US" sz="1500" dirty="0"/>
          </a:p>
        </p:txBody>
      </p:sp>
      <p:pic>
        <p:nvPicPr>
          <p:cNvPr id="17" name="Image 0" descr="preencoded.png">
            <a:hlinkClick r:id="rId2" tooltip=""/>
          </p:cNvPr>
          <p:cNvPicPr>
            <a:picLocks noChangeAspect="1"/>
          </p:cNvPicPr>
          <p:nvPr/>
        </p:nvPicPr>
        <p:blipFill>
          <a:blip r:embed="rId1"/>
          <a:stretch>
            <a:fillRect/>
          </a:stretch>
        </p:blipFill>
        <p:spPr>
          <a:xfrm>
            <a:off x="764143" y="6649641"/>
            <a:ext cx="1735455" cy="525304"/>
          </a:xfrm>
          <a:prstGeom prst="rect">
            <a:avLst/>
          </a:prstGeom>
        </p:spPr>
      </p:pic>
      <p:pic>
        <p:nvPicPr>
          <p:cNvPr id="18" name="Image 1" descr="preencoded.png">    </p:cNvPr>
          <p:cNvPicPr>
            <a:picLocks noChangeAspect="1"/>
          </p:cNvPicPr>
          <p:nvPr/>
        </p:nvPicPr>
        <p:blipFill>
          <a:blip r:embed="rId3"/>
          <a:stretch>
            <a:fillRect/>
          </a:stretch>
        </p:blipFill>
        <p:spPr>
          <a:xfrm>
            <a:off x="2595086" y="6649641"/>
            <a:ext cx="2512695" cy="525304"/>
          </a:xfrm>
          <a:prstGeom prst="rect">
            <a:avLst/>
          </a:prstGeom>
        </p:spPr>
      </p:pic>
      <p:sp>
        <p:nvSpPr>
          <p:cNvPr id="19" name="Text 15"/>
          <p:cNvSpPr/>
          <p:nvPr/>
        </p:nvSpPr>
        <p:spPr>
          <a:xfrm>
            <a:off x="764143" y="7389852"/>
            <a:ext cx="13102114" cy="305753"/>
          </a:xfrm>
          <a:prstGeom prst="rect">
            <a:avLst/>
          </a:prstGeom>
          <a:noFill/>
          <a:ln/>
        </p:spPr>
        <p:txBody>
          <a:bodyPr wrap="none" lIns="0" tIns="0" rIns="0" bIns="0" rtlCol="0" anchor="t"/>
          <a:lstStyle/>
          <a:p>
            <a:pPr algn="l" indent="0" marL="0">
              <a:lnSpc>
                <a:spcPts val="2400"/>
              </a:lnSpc>
              <a:buNone/>
            </a:pPr>
            <a:r>
              <a:rPr lang="en-US" sz="1500" dirty="0">
                <a:solidFill>
                  <a:srgbClr val="55575A"/>
                </a:solidFill>
                <a:latin typeface="Roboto Condensed" pitchFamily="34" charset="0"/>
                <a:ea typeface="Roboto Condensed" pitchFamily="34" charset="-122"/>
                <a:cs typeface="Roboto Condensed" pitchFamily="34" charset="-120"/>
              </a:rPr>
              <a:t>Unlock global opportunities with SwiftVisa — where AI meets immigration intelligence.</a:t>
            </a:r>
            <a:endParaRPr lang="en-US" sz="1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957"/>
          </a:xfrm>
          <a:prstGeom prst="rect">
            <a:avLst/>
          </a:prstGeom>
        </p:spPr>
      </p:pic>
      <p:sp>
        <p:nvSpPr>
          <p:cNvPr id="3" name="Text 0"/>
          <p:cNvSpPr/>
          <p:nvPr/>
        </p:nvSpPr>
        <p:spPr>
          <a:xfrm>
            <a:off x="623649" y="428744"/>
            <a:ext cx="7896701" cy="974408"/>
          </a:xfrm>
          <a:prstGeom prst="rect">
            <a:avLst/>
          </a:prstGeom>
          <a:noFill/>
          <a:ln/>
        </p:spPr>
        <p:txBody>
          <a:bodyPr wrap="square" lIns="0" tIns="0" rIns="0" bIns="0" rtlCol="0" anchor="t"/>
          <a:lstStyle/>
          <a:p>
            <a:pPr algn="l" indent="0" marL="0">
              <a:lnSpc>
                <a:spcPts val="3800"/>
              </a:lnSpc>
              <a:buNone/>
            </a:pPr>
            <a:r>
              <a:rPr lang="en-US" sz="3050" b="1" dirty="0">
                <a:solidFill>
                  <a:srgbClr val="0C0D0F"/>
                </a:solidFill>
                <a:latin typeface="Hubot Sans Bold" pitchFamily="34" charset="0"/>
                <a:ea typeface="Hubot Sans Bold" pitchFamily="34" charset="-122"/>
                <a:cs typeface="Hubot Sans Bold" pitchFamily="34" charset="-120"/>
              </a:rPr>
              <a:t>The Visa Application Challenge Today</a:t>
            </a:r>
            <a:endParaRPr lang="en-US" sz="3050" dirty="0"/>
          </a:p>
        </p:txBody>
      </p:sp>
      <p:sp>
        <p:nvSpPr>
          <p:cNvPr id="4" name="Text 1"/>
          <p:cNvSpPr/>
          <p:nvPr/>
        </p:nvSpPr>
        <p:spPr>
          <a:xfrm>
            <a:off x="623649" y="1777246"/>
            <a:ext cx="3758208" cy="1497330"/>
          </a:xfrm>
          <a:prstGeom prst="rect">
            <a:avLst/>
          </a:prstGeom>
          <a:noFill/>
          <a:ln/>
        </p:spPr>
        <p:txBody>
          <a:bodyPr wrap="square" lIns="0" tIns="0" rIns="0" bIns="0" rtlCol="0" anchor="t"/>
          <a:lstStyle/>
          <a:p>
            <a:pPr algn="l" indent="0" marL="0">
              <a:lnSpc>
                <a:spcPts val="1950"/>
              </a:lnSpc>
              <a:buNone/>
            </a:pPr>
            <a:r>
              <a:rPr lang="en-US" sz="1200" dirty="0">
                <a:solidFill>
                  <a:srgbClr val="55575A"/>
                </a:solidFill>
                <a:latin typeface="Roboto Condensed" pitchFamily="34" charset="0"/>
                <a:ea typeface="Roboto Condensed" pitchFamily="34" charset="-122"/>
                <a:cs typeface="Roboto Condensed" pitchFamily="34" charset="-120"/>
              </a:rPr>
              <a:t>Every year, millions of Indian travellers, students, and professionals face a daunting maze of visa eligibility criteria across different countries. The complexity of immigration rules, varying documentation requirements, and ever-changing policies create significant barriers to international mobility.</a:t>
            </a:r>
            <a:endParaRPr lang="en-US" sz="1200" dirty="0"/>
          </a:p>
        </p:txBody>
      </p:sp>
      <p:sp>
        <p:nvSpPr>
          <p:cNvPr id="5" name="Text 2"/>
          <p:cNvSpPr/>
          <p:nvPr/>
        </p:nvSpPr>
        <p:spPr>
          <a:xfrm>
            <a:off x="623649" y="3414832"/>
            <a:ext cx="3758208" cy="1497330"/>
          </a:xfrm>
          <a:prstGeom prst="rect">
            <a:avLst/>
          </a:prstGeom>
          <a:noFill/>
          <a:ln/>
        </p:spPr>
        <p:txBody>
          <a:bodyPr wrap="square" lIns="0" tIns="0" rIns="0" bIns="0" rtlCol="0" anchor="t"/>
          <a:lstStyle/>
          <a:p>
            <a:pPr algn="l" indent="0" marL="0">
              <a:lnSpc>
                <a:spcPts val="1950"/>
              </a:lnSpc>
              <a:buNone/>
            </a:pPr>
            <a:r>
              <a:rPr lang="en-US" sz="1200" dirty="0">
                <a:solidFill>
                  <a:srgbClr val="55575A"/>
                </a:solidFill>
                <a:latin typeface="Roboto Condensed" pitchFamily="34" charset="0"/>
                <a:ea typeface="Roboto Condensed" pitchFamily="34" charset="-122"/>
                <a:cs typeface="Roboto Condensed" pitchFamily="34" charset="-120"/>
              </a:rPr>
              <a:t>Traditional visa screening processes are labour-intensive, time-consuming, and vulnerable to human error. Applicants often struggle to understand which visa category suits their purpose, what documents they need, and whether they meet eligibility requirements before investing time and money in formal applications.</a:t>
            </a:r>
            <a:endParaRPr lang="en-US" sz="1200" dirty="0"/>
          </a:p>
        </p:txBody>
      </p:sp>
      <p:sp>
        <p:nvSpPr>
          <p:cNvPr id="6" name="Shape 3"/>
          <p:cNvSpPr/>
          <p:nvPr/>
        </p:nvSpPr>
        <p:spPr>
          <a:xfrm>
            <a:off x="4769763" y="1812369"/>
            <a:ext cx="3758208" cy="1833920"/>
          </a:xfrm>
          <a:prstGeom prst="roundRect">
            <a:avLst>
              <a:gd name="adj" fmla="val 1275"/>
            </a:avLst>
          </a:prstGeom>
          <a:solidFill>
            <a:srgbClr val="D8D9D2"/>
          </a:solidFill>
          <a:ln/>
        </p:spPr>
      </p:sp>
      <p:sp>
        <p:nvSpPr>
          <p:cNvPr id="7" name="Shape 4"/>
          <p:cNvSpPr/>
          <p:nvPr/>
        </p:nvSpPr>
        <p:spPr>
          <a:xfrm>
            <a:off x="4925616" y="1968222"/>
            <a:ext cx="467797" cy="467797"/>
          </a:xfrm>
          <a:prstGeom prst="roundRect">
            <a:avLst>
              <a:gd name="adj" fmla="val 19544986"/>
            </a:avLst>
          </a:prstGeom>
          <a:solidFill>
            <a:srgbClr val="C8CAC1"/>
          </a:solidFill>
          <a:ln/>
        </p:spPr>
      </p:sp>
      <p:pic>
        <p:nvPicPr>
          <p:cNvPr id="8"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54203" y="2096810"/>
            <a:ext cx="210503" cy="210502"/>
          </a:xfrm>
          <a:prstGeom prst="rect">
            <a:avLst/>
          </a:prstGeom>
        </p:spPr>
      </p:pic>
      <p:sp>
        <p:nvSpPr>
          <p:cNvPr id="9" name="Text 5"/>
          <p:cNvSpPr/>
          <p:nvPr/>
        </p:nvSpPr>
        <p:spPr>
          <a:xfrm>
            <a:off x="4925616" y="2591872"/>
            <a:ext cx="2179677" cy="243602"/>
          </a:xfrm>
          <a:prstGeom prst="rect">
            <a:avLst/>
          </a:prstGeom>
          <a:noFill/>
          <a:ln/>
        </p:spPr>
        <p:txBody>
          <a:bodyPr wrap="none" lIns="0" tIns="0" rIns="0" bIns="0" rtlCol="0" anchor="t"/>
          <a:lstStyle/>
          <a:p>
            <a:pPr algn="l" indent="0" marL="0">
              <a:lnSpc>
                <a:spcPts val="1900"/>
              </a:lnSpc>
              <a:buNone/>
            </a:pPr>
            <a:r>
              <a:rPr lang="en-US" sz="1500" b="1" dirty="0">
                <a:solidFill>
                  <a:srgbClr val="000000"/>
                </a:solidFill>
                <a:latin typeface="Hubot Sans Bold" pitchFamily="34" charset="0"/>
                <a:ea typeface="Hubot Sans Bold" pitchFamily="34" charset="-122"/>
                <a:cs typeface="Hubot Sans Bold" pitchFamily="34" charset="-120"/>
              </a:rPr>
              <a:t>Complex Criteria</a:t>
            </a:r>
            <a:endParaRPr lang="en-US" sz="1500" dirty="0"/>
          </a:p>
        </p:txBody>
      </p:sp>
      <p:sp>
        <p:nvSpPr>
          <p:cNvPr id="10" name="Text 6"/>
          <p:cNvSpPr/>
          <p:nvPr/>
        </p:nvSpPr>
        <p:spPr>
          <a:xfrm>
            <a:off x="4925616" y="2991326"/>
            <a:ext cx="3446502" cy="499110"/>
          </a:xfrm>
          <a:prstGeom prst="rect">
            <a:avLst/>
          </a:prstGeom>
          <a:noFill/>
          <a:ln/>
        </p:spPr>
        <p:txBody>
          <a:bodyPr wrap="square" lIns="0" tIns="0" rIns="0" bIns="0" rtlCol="0" anchor="t"/>
          <a:lstStyle/>
          <a:p>
            <a:pPr algn="l" indent="0" marL="0">
              <a:lnSpc>
                <a:spcPts val="1950"/>
              </a:lnSpc>
              <a:buNone/>
            </a:pPr>
            <a:r>
              <a:rPr lang="en-US" sz="1200" dirty="0">
                <a:solidFill>
                  <a:srgbClr val="000000"/>
                </a:solidFill>
                <a:latin typeface="Roboto Condensed" pitchFamily="34" charset="0"/>
                <a:ea typeface="Roboto Condensed" pitchFamily="34" charset="-122"/>
                <a:cs typeface="Roboto Condensed" pitchFamily="34" charset="-120"/>
              </a:rPr>
              <a:t>Navigating multiple visa types with varying eligibility rules across countries</a:t>
            </a:r>
            <a:endParaRPr lang="en-US" sz="1200" dirty="0"/>
          </a:p>
        </p:txBody>
      </p:sp>
      <p:sp>
        <p:nvSpPr>
          <p:cNvPr id="11" name="Shape 7"/>
          <p:cNvSpPr/>
          <p:nvPr/>
        </p:nvSpPr>
        <p:spPr>
          <a:xfrm>
            <a:off x="4769763" y="3802142"/>
            <a:ext cx="3758208" cy="1833920"/>
          </a:xfrm>
          <a:prstGeom prst="roundRect">
            <a:avLst>
              <a:gd name="adj" fmla="val 1275"/>
            </a:avLst>
          </a:prstGeom>
          <a:solidFill>
            <a:srgbClr val="D8D9D2"/>
          </a:solidFill>
          <a:ln/>
        </p:spPr>
      </p:sp>
      <p:sp>
        <p:nvSpPr>
          <p:cNvPr id="12" name="Shape 8"/>
          <p:cNvSpPr/>
          <p:nvPr/>
        </p:nvSpPr>
        <p:spPr>
          <a:xfrm>
            <a:off x="4925616" y="3957995"/>
            <a:ext cx="467797" cy="467797"/>
          </a:xfrm>
          <a:prstGeom prst="roundRect">
            <a:avLst>
              <a:gd name="adj" fmla="val 19544986"/>
            </a:avLst>
          </a:prstGeom>
          <a:solidFill>
            <a:srgbClr val="C8CAC1"/>
          </a:solidFill>
          <a:ln/>
        </p:spPr>
      </p:sp>
      <p:pic>
        <p:nvPicPr>
          <p:cNvPr id="13"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54203" y="4086582"/>
            <a:ext cx="210503" cy="210502"/>
          </a:xfrm>
          <a:prstGeom prst="rect">
            <a:avLst/>
          </a:prstGeom>
        </p:spPr>
      </p:pic>
      <p:sp>
        <p:nvSpPr>
          <p:cNvPr id="14" name="Text 9"/>
          <p:cNvSpPr/>
          <p:nvPr/>
        </p:nvSpPr>
        <p:spPr>
          <a:xfrm>
            <a:off x="4925616" y="4581644"/>
            <a:ext cx="2045732" cy="243602"/>
          </a:xfrm>
          <a:prstGeom prst="rect">
            <a:avLst/>
          </a:prstGeom>
          <a:noFill/>
          <a:ln/>
        </p:spPr>
        <p:txBody>
          <a:bodyPr wrap="none" lIns="0" tIns="0" rIns="0" bIns="0" rtlCol="0" anchor="t"/>
          <a:lstStyle/>
          <a:p>
            <a:pPr algn="l" indent="0" marL="0">
              <a:lnSpc>
                <a:spcPts val="1900"/>
              </a:lnSpc>
              <a:buNone/>
            </a:pPr>
            <a:r>
              <a:rPr lang="en-US" sz="1500" b="1" dirty="0">
                <a:solidFill>
                  <a:srgbClr val="000000"/>
                </a:solidFill>
                <a:latin typeface="Hubot Sans Bold" pitchFamily="34" charset="0"/>
                <a:ea typeface="Hubot Sans Bold" pitchFamily="34" charset="-122"/>
                <a:cs typeface="Hubot Sans Bold" pitchFamily="34" charset="-120"/>
              </a:rPr>
              <a:t>High Error Rates</a:t>
            </a:r>
            <a:endParaRPr lang="en-US" sz="1500" dirty="0"/>
          </a:p>
        </p:txBody>
      </p:sp>
      <p:sp>
        <p:nvSpPr>
          <p:cNvPr id="15" name="Text 10"/>
          <p:cNvSpPr/>
          <p:nvPr/>
        </p:nvSpPr>
        <p:spPr>
          <a:xfrm>
            <a:off x="4925616" y="4981099"/>
            <a:ext cx="3446502" cy="499110"/>
          </a:xfrm>
          <a:prstGeom prst="rect">
            <a:avLst/>
          </a:prstGeom>
          <a:noFill/>
          <a:ln/>
        </p:spPr>
        <p:txBody>
          <a:bodyPr wrap="square" lIns="0" tIns="0" rIns="0" bIns="0" rtlCol="0" anchor="t"/>
          <a:lstStyle/>
          <a:p>
            <a:pPr algn="l" indent="0" marL="0">
              <a:lnSpc>
                <a:spcPts val="1950"/>
              </a:lnSpc>
              <a:buNone/>
            </a:pPr>
            <a:r>
              <a:rPr lang="en-US" sz="1200" dirty="0">
                <a:solidFill>
                  <a:srgbClr val="000000"/>
                </a:solidFill>
                <a:latin typeface="Roboto Condensed" pitchFamily="34" charset="0"/>
                <a:ea typeface="Roboto Condensed" pitchFamily="34" charset="-122"/>
                <a:cs typeface="Roboto Condensed" pitchFamily="34" charset="-120"/>
              </a:rPr>
              <a:t>Incomplete applications leading to delays, rejections, and financial losses</a:t>
            </a:r>
            <a:endParaRPr lang="en-US" sz="1200" dirty="0"/>
          </a:p>
        </p:txBody>
      </p:sp>
      <p:sp>
        <p:nvSpPr>
          <p:cNvPr id="16" name="Shape 11"/>
          <p:cNvSpPr/>
          <p:nvPr/>
        </p:nvSpPr>
        <p:spPr>
          <a:xfrm>
            <a:off x="4769763" y="5791914"/>
            <a:ext cx="3758208" cy="1833920"/>
          </a:xfrm>
          <a:prstGeom prst="roundRect">
            <a:avLst>
              <a:gd name="adj" fmla="val 1275"/>
            </a:avLst>
          </a:prstGeom>
          <a:solidFill>
            <a:srgbClr val="D8D9D2"/>
          </a:solidFill>
          <a:ln/>
        </p:spPr>
      </p:sp>
      <p:sp>
        <p:nvSpPr>
          <p:cNvPr id="17" name="Shape 12"/>
          <p:cNvSpPr/>
          <p:nvPr/>
        </p:nvSpPr>
        <p:spPr>
          <a:xfrm>
            <a:off x="4925616" y="5947767"/>
            <a:ext cx="467797" cy="467797"/>
          </a:xfrm>
          <a:prstGeom prst="roundRect">
            <a:avLst>
              <a:gd name="adj" fmla="val 19544986"/>
            </a:avLst>
          </a:prstGeom>
          <a:solidFill>
            <a:srgbClr val="C8CAC1"/>
          </a:solidFill>
          <a:ln/>
        </p:spPr>
      </p:sp>
      <p:pic>
        <p:nvPicPr>
          <p:cNvPr id="18"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54203" y="6076355"/>
            <a:ext cx="210503" cy="210502"/>
          </a:xfrm>
          <a:prstGeom prst="rect">
            <a:avLst/>
          </a:prstGeom>
        </p:spPr>
      </p:pic>
      <p:sp>
        <p:nvSpPr>
          <p:cNvPr id="19" name="Text 13"/>
          <p:cNvSpPr/>
          <p:nvPr/>
        </p:nvSpPr>
        <p:spPr>
          <a:xfrm>
            <a:off x="4925616" y="6571417"/>
            <a:ext cx="2217063" cy="243602"/>
          </a:xfrm>
          <a:prstGeom prst="rect">
            <a:avLst/>
          </a:prstGeom>
          <a:noFill/>
          <a:ln/>
        </p:spPr>
        <p:txBody>
          <a:bodyPr wrap="none" lIns="0" tIns="0" rIns="0" bIns="0" rtlCol="0" anchor="t"/>
          <a:lstStyle/>
          <a:p>
            <a:pPr algn="l" indent="0" marL="0">
              <a:lnSpc>
                <a:spcPts val="1900"/>
              </a:lnSpc>
              <a:buNone/>
            </a:pPr>
            <a:r>
              <a:rPr lang="en-US" sz="1500" b="1" dirty="0">
                <a:solidFill>
                  <a:srgbClr val="000000"/>
                </a:solidFill>
                <a:latin typeface="Hubot Sans Bold" pitchFamily="34" charset="0"/>
                <a:ea typeface="Hubot Sans Bold" pitchFamily="34" charset="-122"/>
                <a:cs typeface="Hubot Sans Bold" pitchFamily="34" charset="-120"/>
              </a:rPr>
              <a:t>Manual Screening</a:t>
            </a:r>
            <a:endParaRPr lang="en-US" sz="1500" dirty="0"/>
          </a:p>
        </p:txBody>
      </p:sp>
      <p:sp>
        <p:nvSpPr>
          <p:cNvPr id="20" name="Text 14"/>
          <p:cNvSpPr/>
          <p:nvPr/>
        </p:nvSpPr>
        <p:spPr>
          <a:xfrm>
            <a:off x="4925616" y="6970871"/>
            <a:ext cx="3446502" cy="499110"/>
          </a:xfrm>
          <a:prstGeom prst="rect">
            <a:avLst/>
          </a:prstGeom>
          <a:noFill/>
          <a:ln/>
        </p:spPr>
        <p:txBody>
          <a:bodyPr wrap="square" lIns="0" tIns="0" rIns="0" bIns="0" rtlCol="0" anchor="t"/>
          <a:lstStyle/>
          <a:p>
            <a:pPr algn="l" indent="0" marL="0">
              <a:lnSpc>
                <a:spcPts val="1950"/>
              </a:lnSpc>
              <a:buNone/>
            </a:pPr>
            <a:r>
              <a:rPr lang="en-US" sz="1200" dirty="0">
                <a:solidFill>
                  <a:srgbClr val="000000"/>
                </a:solidFill>
                <a:latin typeface="Roboto Condensed" pitchFamily="34" charset="0"/>
                <a:ea typeface="Roboto Condensed" pitchFamily="34" charset="-122"/>
                <a:cs typeface="Roboto Condensed" pitchFamily="34" charset="-120"/>
              </a:rPr>
              <a:t>Time-intensive processes prone to inconsistency and human oversight</a:t>
            </a:r>
            <a:endParaRPr lang="en-US"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785461"/>
            <a:ext cx="13042821" cy="1240155"/>
          </a:xfrm>
          <a:prstGeom prst="rect">
            <a:avLst/>
          </a:prstGeom>
          <a:noFill/>
          <a:ln/>
        </p:spPr>
        <p:txBody>
          <a:bodyPr wrap="square" lIns="0" tIns="0" rIns="0" bIns="0" rtlCol="0" anchor="t"/>
          <a:lstStyle/>
          <a:p>
            <a:pPr algn="l" indent="0" marL="0">
              <a:lnSpc>
                <a:spcPts val="4850"/>
              </a:lnSpc>
              <a:buNone/>
            </a:pPr>
            <a:r>
              <a:rPr lang="en-US" sz="3900" b="1" dirty="0">
                <a:solidFill>
                  <a:srgbClr val="0C0D0F"/>
                </a:solidFill>
                <a:latin typeface="Hubot Sans Bold" pitchFamily="34" charset="0"/>
                <a:ea typeface="Hubot Sans Bold" pitchFamily="34" charset="-122"/>
                <a:cs typeface="Hubot Sans Bold" pitchFamily="34" charset="-120"/>
              </a:rPr>
              <a:t>Introducing SwiftVisa: Your AI Visa Eligibility Assistant</a:t>
            </a:r>
            <a:endParaRPr lang="en-US" sz="3900" dirty="0"/>
          </a:p>
        </p:txBody>
      </p:sp>
      <p:sp>
        <p:nvSpPr>
          <p:cNvPr id="3" name="Text 1"/>
          <p:cNvSpPr/>
          <p:nvPr/>
        </p:nvSpPr>
        <p:spPr>
          <a:xfrm>
            <a:off x="793790" y="3422452"/>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55575A"/>
                </a:solidFill>
                <a:latin typeface="Roboto Condensed" pitchFamily="34" charset="0"/>
                <a:ea typeface="Roboto Condensed" pitchFamily="34" charset="-122"/>
                <a:cs typeface="Roboto Condensed" pitchFamily="34" charset="-120"/>
              </a:rPr>
              <a:t>SwiftVisa is a revolutionary AI-powered conversational agent designed to transform the visa eligibility screening experience for Indian applicants. By leveraging advanced natural language processing and machine learning algorithms, SwiftVisa makes visa assessment accessible, accurate, and anxiety-free.</a:t>
            </a:r>
            <a:endParaRPr lang="en-US" sz="1550" dirty="0"/>
          </a:p>
        </p:txBody>
      </p:sp>
      <p:sp>
        <p:nvSpPr>
          <p:cNvPr id="4" name="Text 2"/>
          <p:cNvSpPr/>
          <p:nvPr/>
        </p:nvSpPr>
        <p:spPr>
          <a:xfrm>
            <a:off x="793790" y="4528780"/>
            <a:ext cx="4182189" cy="620316"/>
          </a:xfrm>
          <a:prstGeom prst="rect">
            <a:avLst/>
          </a:prstGeom>
          <a:noFill/>
          <a:ln/>
        </p:spPr>
        <p:txBody>
          <a:bodyPr wrap="square" lIns="0" tIns="0" rIns="0" bIns="0" rtlCol="0" anchor="t"/>
          <a:lstStyle/>
          <a:p>
            <a:pPr algn="l" indent="0" marL="0">
              <a:lnSpc>
                <a:spcPts val="2400"/>
              </a:lnSpc>
              <a:buNone/>
            </a:pPr>
            <a:r>
              <a:rPr lang="en-US" sz="1950" b="1" dirty="0">
                <a:solidFill>
                  <a:srgbClr val="55575A"/>
                </a:solidFill>
                <a:latin typeface="Hubot Sans Bold" pitchFamily="34" charset="0"/>
                <a:ea typeface="Hubot Sans Bold" pitchFamily="34" charset="-122"/>
                <a:cs typeface="Hubot Sans Bold" pitchFamily="34" charset="-120"/>
              </a:rPr>
              <a:t>Conversational Intelligence</a:t>
            </a:r>
            <a:endParaRPr lang="en-US" sz="1950" dirty="0"/>
          </a:p>
        </p:txBody>
      </p:sp>
      <p:sp>
        <p:nvSpPr>
          <p:cNvPr id="5" name="Text 3"/>
          <p:cNvSpPr/>
          <p:nvPr/>
        </p:nvSpPr>
        <p:spPr>
          <a:xfrm>
            <a:off x="793790" y="5268158"/>
            <a:ext cx="4182189" cy="635079"/>
          </a:xfrm>
          <a:prstGeom prst="rect">
            <a:avLst/>
          </a:prstGeom>
          <a:noFill/>
          <a:ln/>
        </p:spPr>
        <p:txBody>
          <a:bodyPr wrap="square" lIns="0" tIns="0" rIns="0" bIns="0" rtlCol="0" anchor="t"/>
          <a:lstStyle/>
          <a:p>
            <a:pPr algn="l" indent="0" marL="0">
              <a:lnSpc>
                <a:spcPts val="2500"/>
              </a:lnSpc>
              <a:buNone/>
            </a:pPr>
            <a:r>
              <a:rPr lang="en-US" sz="1550" dirty="0">
                <a:solidFill>
                  <a:srgbClr val="55575A"/>
                </a:solidFill>
                <a:latin typeface="Roboto Condensed" pitchFamily="34" charset="0"/>
                <a:ea typeface="Roboto Condensed" pitchFamily="34" charset="-122"/>
                <a:cs typeface="Roboto Condensed" pitchFamily="34" charset="-120"/>
              </a:rPr>
              <a:t>Engages users in natural, intuitive dialogue to collect essential applicant information</a:t>
            </a:r>
            <a:endParaRPr lang="en-US" sz="1550" dirty="0"/>
          </a:p>
        </p:txBody>
      </p:sp>
      <p:sp>
        <p:nvSpPr>
          <p:cNvPr id="6" name="Text 4"/>
          <p:cNvSpPr/>
          <p:nvPr/>
        </p:nvSpPr>
        <p:spPr>
          <a:xfrm>
            <a:off x="5223986" y="4528780"/>
            <a:ext cx="3092172" cy="310158"/>
          </a:xfrm>
          <a:prstGeom prst="rect">
            <a:avLst/>
          </a:prstGeom>
          <a:noFill/>
          <a:ln/>
        </p:spPr>
        <p:txBody>
          <a:bodyPr wrap="none" lIns="0" tIns="0" rIns="0" bIns="0" rtlCol="0" anchor="t"/>
          <a:lstStyle/>
          <a:p>
            <a:pPr algn="l" indent="0" marL="0">
              <a:lnSpc>
                <a:spcPts val="2400"/>
              </a:lnSpc>
              <a:buNone/>
            </a:pPr>
            <a:r>
              <a:rPr lang="en-US" sz="1950" b="1" dirty="0">
                <a:solidFill>
                  <a:srgbClr val="55575A"/>
                </a:solidFill>
                <a:latin typeface="Hubot Sans Bold" pitchFamily="34" charset="0"/>
                <a:ea typeface="Hubot Sans Bold" pitchFamily="34" charset="-122"/>
                <a:cs typeface="Hubot Sans Bold" pitchFamily="34" charset="-120"/>
              </a:rPr>
              <a:t>Instant Assessment</a:t>
            </a:r>
            <a:endParaRPr lang="en-US" sz="1950" dirty="0"/>
          </a:p>
        </p:txBody>
      </p:sp>
      <p:sp>
        <p:nvSpPr>
          <p:cNvPr id="7" name="Text 5"/>
          <p:cNvSpPr/>
          <p:nvPr/>
        </p:nvSpPr>
        <p:spPr>
          <a:xfrm>
            <a:off x="5223986" y="4958001"/>
            <a:ext cx="4182308" cy="635079"/>
          </a:xfrm>
          <a:prstGeom prst="rect">
            <a:avLst/>
          </a:prstGeom>
          <a:noFill/>
          <a:ln/>
        </p:spPr>
        <p:txBody>
          <a:bodyPr wrap="square" lIns="0" tIns="0" rIns="0" bIns="0" rtlCol="0" anchor="t"/>
          <a:lstStyle/>
          <a:p>
            <a:pPr algn="l" indent="0" marL="0">
              <a:lnSpc>
                <a:spcPts val="2500"/>
              </a:lnSpc>
              <a:buNone/>
            </a:pPr>
            <a:r>
              <a:rPr lang="en-US" sz="1550" dirty="0">
                <a:solidFill>
                  <a:srgbClr val="55575A"/>
                </a:solidFill>
                <a:latin typeface="Roboto Condensed" pitchFamily="34" charset="0"/>
                <a:ea typeface="Roboto Condensed" pitchFamily="34" charset="-122"/>
                <a:cs typeface="Roboto Condensed" pitchFamily="34" charset="-120"/>
              </a:rPr>
              <a:t>Provides real-time eligibility results based on comprehensive visa regulations</a:t>
            </a:r>
            <a:endParaRPr lang="en-US" sz="1550" dirty="0"/>
          </a:p>
        </p:txBody>
      </p:sp>
      <p:sp>
        <p:nvSpPr>
          <p:cNvPr id="8" name="Text 6"/>
          <p:cNvSpPr/>
          <p:nvPr/>
        </p:nvSpPr>
        <p:spPr>
          <a:xfrm>
            <a:off x="9654302" y="4528780"/>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55575A"/>
                </a:solidFill>
                <a:latin typeface="Hubot Sans Bold" pitchFamily="34" charset="0"/>
                <a:ea typeface="Hubot Sans Bold" pitchFamily="34" charset="-122"/>
                <a:cs typeface="Hubot Sans Bold" pitchFamily="34" charset="-120"/>
              </a:rPr>
              <a:t>Smart Guidance</a:t>
            </a:r>
            <a:endParaRPr lang="en-US" sz="1950" dirty="0"/>
          </a:p>
        </p:txBody>
      </p:sp>
      <p:sp>
        <p:nvSpPr>
          <p:cNvPr id="9" name="Text 7"/>
          <p:cNvSpPr/>
          <p:nvPr/>
        </p:nvSpPr>
        <p:spPr>
          <a:xfrm>
            <a:off x="9654302" y="4958001"/>
            <a:ext cx="4182308" cy="635079"/>
          </a:xfrm>
          <a:prstGeom prst="rect">
            <a:avLst/>
          </a:prstGeom>
          <a:noFill/>
          <a:ln/>
        </p:spPr>
        <p:txBody>
          <a:bodyPr wrap="square" lIns="0" tIns="0" rIns="0" bIns="0" rtlCol="0" anchor="t"/>
          <a:lstStyle/>
          <a:p>
            <a:pPr algn="l" indent="0" marL="0">
              <a:lnSpc>
                <a:spcPts val="2500"/>
              </a:lnSpc>
              <a:buNone/>
            </a:pPr>
            <a:r>
              <a:rPr lang="en-US" sz="1550" dirty="0">
                <a:solidFill>
                  <a:srgbClr val="55575A"/>
                </a:solidFill>
                <a:latin typeface="Roboto Condensed" pitchFamily="34" charset="0"/>
                <a:ea typeface="Roboto Condensed" pitchFamily="34" charset="-122"/>
                <a:cs typeface="Roboto Condensed" pitchFamily="34" charset="-120"/>
              </a:rPr>
              <a:t>Delivers personalised document checklists and clear next steps for application success</a:t>
            </a:r>
            <a:endParaRPr lang="en-US" sz="1550" dirty="0"/>
          </a:p>
        </p:txBody>
      </p:sp>
      <p:sp>
        <p:nvSpPr>
          <p:cNvPr id="10" name="Text 8"/>
          <p:cNvSpPr/>
          <p:nvPr/>
        </p:nvSpPr>
        <p:spPr>
          <a:xfrm>
            <a:off x="793790" y="6126480"/>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55575A"/>
                </a:solidFill>
                <a:latin typeface="Roboto Condensed" pitchFamily="34" charset="0"/>
                <a:ea typeface="Roboto Condensed" pitchFamily="34" charset="-122"/>
                <a:cs typeface="Roboto Condensed" pitchFamily="34" charset="-120"/>
              </a:rPr>
              <a:t>SwiftVisa reduces errors, builds confidence, and empowers applicants to approach their visa journey with clarity and preparation before formal submission.</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1624"/>
          </a:xfrm>
          <a:prstGeom prst="rect">
            <a:avLst/>
          </a:prstGeom>
        </p:spPr>
      </p:pic>
      <p:sp>
        <p:nvSpPr>
          <p:cNvPr id="3" name="Text 0"/>
          <p:cNvSpPr/>
          <p:nvPr/>
        </p:nvSpPr>
        <p:spPr>
          <a:xfrm>
            <a:off x="6143030" y="451366"/>
            <a:ext cx="7830741" cy="1538764"/>
          </a:xfrm>
          <a:prstGeom prst="rect">
            <a:avLst/>
          </a:prstGeom>
          <a:noFill/>
          <a:ln/>
        </p:spPr>
        <p:txBody>
          <a:bodyPr wrap="square" lIns="0" tIns="0" rIns="0" bIns="0" rtlCol="0" anchor="t"/>
          <a:lstStyle/>
          <a:p>
            <a:pPr algn="l" indent="0" marL="0">
              <a:lnSpc>
                <a:spcPts val="4000"/>
              </a:lnSpc>
              <a:buNone/>
            </a:pPr>
            <a:r>
              <a:rPr lang="en-US" sz="3200" b="1" dirty="0">
                <a:solidFill>
                  <a:srgbClr val="0C0D0F"/>
                </a:solidFill>
                <a:latin typeface="Hubot Sans Bold" pitchFamily="34" charset="0"/>
                <a:ea typeface="Hubot Sans Bold" pitchFamily="34" charset="-122"/>
                <a:cs typeface="Hubot Sans Bold" pitchFamily="34" charset="-120"/>
              </a:rPr>
              <a:t>How SwiftVisa Works: Intelligent, Interactive, and User-Friendly</a:t>
            </a:r>
            <a:endParaRPr lang="en-US" sz="3200" dirty="0"/>
          </a:p>
        </p:txBody>
      </p:sp>
      <p:pic>
        <p:nvPicPr>
          <p:cNvPr id="4" name="Image 1" descr="preencoded.png">    </p:cNvPr>
          <p:cNvPicPr>
            <a:picLocks noChangeAspect="1"/>
          </p:cNvPicPr>
          <p:nvPr/>
        </p:nvPicPr>
        <p:blipFill>
          <a:blip r:embed="rId2"/>
          <a:stretch>
            <a:fillRect/>
          </a:stretch>
        </p:blipFill>
        <p:spPr>
          <a:xfrm>
            <a:off x="6143030" y="2236351"/>
            <a:ext cx="820817" cy="1208484"/>
          </a:xfrm>
          <a:prstGeom prst="rect">
            <a:avLst/>
          </a:prstGeom>
        </p:spPr>
      </p:pic>
      <p:sp>
        <p:nvSpPr>
          <p:cNvPr id="5" name="Text 1"/>
          <p:cNvSpPr/>
          <p:nvPr/>
        </p:nvSpPr>
        <p:spPr>
          <a:xfrm>
            <a:off x="7127915" y="2400419"/>
            <a:ext cx="2893219" cy="256580"/>
          </a:xfrm>
          <a:prstGeom prst="rect">
            <a:avLst/>
          </a:prstGeom>
          <a:noFill/>
          <a:ln/>
        </p:spPr>
        <p:txBody>
          <a:bodyPr wrap="none" lIns="0" tIns="0" rIns="0" bIns="0" rtlCol="0" anchor="t"/>
          <a:lstStyle/>
          <a:p>
            <a:pPr algn="l" indent="0" marL="0">
              <a:lnSpc>
                <a:spcPts val="2000"/>
              </a:lnSpc>
              <a:buNone/>
            </a:pPr>
            <a:r>
              <a:rPr lang="en-US" sz="1600" b="1" dirty="0">
                <a:solidFill>
                  <a:srgbClr val="55575A"/>
                </a:solidFill>
                <a:latin typeface="Hubot Sans Bold" pitchFamily="34" charset="0"/>
                <a:ea typeface="Hubot Sans Bold" pitchFamily="34" charset="-122"/>
                <a:cs typeface="Hubot Sans Bold" pitchFamily="34" charset="-120"/>
              </a:rPr>
              <a:t>Natural Conversation</a:t>
            </a:r>
            <a:endParaRPr lang="en-US" sz="1600" dirty="0"/>
          </a:p>
        </p:txBody>
      </p:sp>
      <p:sp>
        <p:nvSpPr>
          <p:cNvPr id="6" name="Text 2"/>
          <p:cNvSpPr/>
          <p:nvPr/>
        </p:nvSpPr>
        <p:spPr>
          <a:xfrm>
            <a:off x="7127915" y="2755463"/>
            <a:ext cx="6845856" cy="525304"/>
          </a:xfrm>
          <a:prstGeom prst="rect">
            <a:avLst/>
          </a:prstGeom>
          <a:noFill/>
          <a:ln/>
        </p:spPr>
        <p:txBody>
          <a:bodyPr wrap="square" lIns="0" tIns="0" rIns="0" bIns="0" rtlCol="0" anchor="t"/>
          <a:lstStyle/>
          <a:p>
            <a:pPr algn="l" indent="0" marL="0">
              <a:lnSpc>
                <a:spcPts val="2050"/>
              </a:lnSpc>
              <a:buNone/>
            </a:pPr>
            <a:r>
              <a:rPr lang="en-US" sz="1250" dirty="0">
                <a:solidFill>
                  <a:srgbClr val="55575A"/>
                </a:solidFill>
                <a:latin typeface="Roboto Condensed" pitchFamily="34" charset="0"/>
                <a:ea typeface="Roboto Condensed" pitchFamily="34" charset="-122"/>
                <a:cs typeface="Roboto Condensed" pitchFamily="34" charset="-120"/>
              </a:rPr>
              <a:t>Users interact in everyday language, sharing travel purpose, destination, duration, and personal details through an intuitive chat interface</a:t>
            </a:r>
            <a:endParaRPr lang="en-US" sz="1250" dirty="0"/>
          </a:p>
        </p:txBody>
      </p:sp>
      <p:pic>
        <p:nvPicPr>
          <p:cNvPr id="7" name="Image 2" descr="preencoded.png">    </p:cNvPr>
          <p:cNvPicPr>
            <a:picLocks noChangeAspect="1"/>
          </p:cNvPicPr>
          <p:nvPr/>
        </p:nvPicPr>
        <p:blipFill>
          <a:blip r:embed="rId3"/>
          <a:stretch>
            <a:fillRect/>
          </a:stretch>
        </p:blipFill>
        <p:spPr>
          <a:xfrm>
            <a:off x="6143030" y="3444835"/>
            <a:ext cx="820817" cy="1208484"/>
          </a:xfrm>
          <a:prstGeom prst="rect">
            <a:avLst/>
          </a:prstGeom>
        </p:spPr>
      </p:pic>
      <p:sp>
        <p:nvSpPr>
          <p:cNvPr id="8" name="Text 3"/>
          <p:cNvSpPr/>
          <p:nvPr/>
        </p:nvSpPr>
        <p:spPr>
          <a:xfrm>
            <a:off x="7127915" y="3608903"/>
            <a:ext cx="2052042" cy="256580"/>
          </a:xfrm>
          <a:prstGeom prst="rect">
            <a:avLst/>
          </a:prstGeom>
          <a:noFill/>
          <a:ln/>
        </p:spPr>
        <p:txBody>
          <a:bodyPr wrap="none" lIns="0" tIns="0" rIns="0" bIns="0" rtlCol="0" anchor="t"/>
          <a:lstStyle/>
          <a:p>
            <a:pPr algn="l" indent="0" marL="0">
              <a:lnSpc>
                <a:spcPts val="2000"/>
              </a:lnSpc>
              <a:buNone/>
            </a:pPr>
            <a:r>
              <a:rPr lang="en-US" sz="1600" b="1" dirty="0">
                <a:solidFill>
                  <a:srgbClr val="55575A"/>
                </a:solidFill>
                <a:latin typeface="Hubot Sans Bold" pitchFamily="34" charset="0"/>
                <a:ea typeface="Hubot Sans Bold" pitchFamily="34" charset="-122"/>
                <a:cs typeface="Hubot Sans Bold" pitchFamily="34" charset="-120"/>
              </a:rPr>
              <a:t>AI Analysis</a:t>
            </a:r>
            <a:endParaRPr lang="en-US" sz="1600" dirty="0"/>
          </a:p>
        </p:txBody>
      </p:sp>
      <p:sp>
        <p:nvSpPr>
          <p:cNvPr id="9" name="Text 4"/>
          <p:cNvSpPr/>
          <p:nvPr/>
        </p:nvSpPr>
        <p:spPr>
          <a:xfrm>
            <a:off x="7127915" y="3963948"/>
            <a:ext cx="6845856" cy="525304"/>
          </a:xfrm>
          <a:prstGeom prst="rect">
            <a:avLst/>
          </a:prstGeom>
          <a:noFill/>
          <a:ln/>
        </p:spPr>
        <p:txBody>
          <a:bodyPr wrap="square" lIns="0" tIns="0" rIns="0" bIns="0" rtlCol="0" anchor="t"/>
          <a:lstStyle/>
          <a:p>
            <a:pPr algn="l" indent="0" marL="0">
              <a:lnSpc>
                <a:spcPts val="2050"/>
              </a:lnSpc>
              <a:buNone/>
            </a:pPr>
            <a:r>
              <a:rPr lang="en-US" sz="1250" dirty="0">
                <a:solidFill>
                  <a:srgbClr val="55575A"/>
                </a:solidFill>
                <a:latin typeface="Roboto Condensed" pitchFamily="34" charset="0"/>
                <a:ea typeface="Roboto Condensed" pitchFamily="34" charset="-122"/>
                <a:cs typeface="Roboto Condensed" pitchFamily="34" charset="-120"/>
              </a:rPr>
              <a:t>Advanced algorithms trained on comprehensive visa policies analyse applicant data against eligibility criteria for multiple countries and visa categories</a:t>
            </a:r>
            <a:endParaRPr lang="en-US" sz="1250" dirty="0"/>
          </a:p>
        </p:txBody>
      </p:sp>
      <p:pic>
        <p:nvPicPr>
          <p:cNvPr id="10" name="Image 3" descr="preencoded.png">    </p:cNvPr>
          <p:cNvPicPr>
            <a:picLocks noChangeAspect="1"/>
          </p:cNvPicPr>
          <p:nvPr/>
        </p:nvPicPr>
        <p:blipFill>
          <a:blip r:embed="rId4"/>
          <a:stretch>
            <a:fillRect/>
          </a:stretch>
        </p:blipFill>
        <p:spPr>
          <a:xfrm>
            <a:off x="6143030" y="4653320"/>
            <a:ext cx="820817" cy="1208484"/>
          </a:xfrm>
          <a:prstGeom prst="rect">
            <a:avLst/>
          </a:prstGeom>
        </p:spPr>
      </p:pic>
      <p:sp>
        <p:nvSpPr>
          <p:cNvPr id="11" name="Text 5"/>
          <p:cNvSpPr/>
          <p:nvPr/>
        </p:nvSpPr>
        <p:spPr>
          <a:xfrm>
            <a:off x="7127915" y="4817388"/>
            <a:ext cx="2143363" cy="256580"/>
          </a:xfrm>
          <a:prstGeom prst="rect">
            <a:avLst/>
          </a:prstGeom>
          <a:noFill/>
          <a:ln/>
        </p:spPr>
        <p:txBody>
          <a:bodyPr wrap="none" lIns="0" tIns="0" rIns="0" bIns="0" rtlCol="0" anchor="t"/>
          <a:lstStyle/>
          <a:p>
            <a:pPr algn="l" indent="0" marL="0">
              <a:lnSpc>
                <a:spcPts val="2000"/>
              </a:lnSpc>
              <a:buNone/>
            </a:pPr>
            <a:r>
              <a:rPr lang="en-US" sz="1600" b="1" dirty="0">
                <a:solidFill>
                  <a:srgbClr val="55575A"/>
                </a:solidFill>
                <a:latin typeface="Hubot Sans Bold" pitchFamily="34" charset="0"/>
                <a:ea typeface="Hubot Sans Bold" pitchFamily="34" charset="-122"/>
                <a:cs typeface="Hubot Sans Bold" pitchFamily="34" charset="-120"/>
              </a:rPr>
              <a:t>Tailored Results</a:t>
            </a:r>
            <a:endParaRPr lang="en-US" sz="1600" dirty="0"/>
          </a:p>
        </p:txBody>
      </p:sp>
      <p:sp>
        <p:nvSpPr>
          <p:cNvPr id="12" name="Text 6"/>
          <p:cNvSpPr/>
          <p:nvPr/>
        </p:nvSpPr>
        <p:spPr>
          <a:xfrm>
            <a:off x="7127915" y="5172432"/>
            <a:ext cx="6845856" cy="525304"/>
          </a:xfrm>
          <a:prstGeom prst="rect">
            <a:avLst/>
          </a:prstGeom>
          <a:noFill/>
          <a:ln/>
        </p:spPr>
        <p:txBody>
          <a:bodyPr wrap="square" lIns="0" tIns="0" rIns="0" bIns="0" rtlCol="0" anchor="t"/>
          <a:lstStyle/>
          <a:p>
            <a:pPr algn="l" indent="0" marL="0">
              <a:lnSpc>
                <a:spcPts val="2050"/>
              </a:lnSpc>
              <a:buNone/>
            </a:pPr>
            <a:r>
              <a:rPr lang="en-US" sz="1250" dirty="0">
                <a:solidFill>
                  <a:srgbClr val="55575A"/>
                </a:solidFill>
                <a:latin typeface="Roboto Condensed" pitchFamily="34" charset="0"/>
                <a:ea typeface="Roboto Condensed" pitchFamily="34" charset="-122"/>
                <a:cs typeface="Roboto Condensed" pitchFamily="34" charset="-120"/>
              </a:rPr>
              <a:t>Instant eligibility assessment with customised document checklists, requirements, and recommendations specific to the applicant's profile</a:t>
            </a:r>
            <a:endParaRPr lang="en-US" sz="1250" dirty="0"/>
          </a:p>
        </p:txBody>
      </p:sp>
      <p:pic>
        <p:nvPicPr>
          <p:cNvPr id="13" name="Image 4" descr="preencoded.png">    </p:cNvPr>
          <p:cNvPicPr>
            <a:picLocks noChangeAspect="1"/>
          </p:cNvPicPr>
          <p:nvPr/>
        </p:nvPicPr>
        <p:blipFill>
          <a:blip r:embed="rId5"/>
          <a:stretch>
            <a:fillRect/>
          </a:stretch>
        </p:blipFill>
        <p:spPr>
          <a:xfrm>
            <a:off x="6143030" y="5861804"/>
            <a:ext cx="820817" cy="1208484"/>
          </a:xfrm>
          <a:prstGeom prst="rect">
            <a:avLst/>
          </a:prstGeom>
        </p:spPr>
      </p:pic>
      <p:sp>
        <p:nvSpPr>
          <p:cNvPr id="14" name="Text 7"/>
          <p:cNvSpPr/>
          <p:nvPr/>
        </p:nvSpPr>
        <p:spPr>
          <a:xfrm>
            <a:off x="7127915" y="6025872"/>
            <a:ext cx="2837378" cy="256580"/>
          </a:xfrm>
          <a:prstGeom prst="rect">
            <a:avLst/>
          </a:prstGeom>
          <a:noFill/>
          <a:ln/>
        </p:spPr>
        <p:txBody>
          <a:bodyPr wrap="none" lIns="0" tIns="0" rIns="0" bIns="0" rtlCol="0" anchor="t"/>
          <a:lstStyle/>
          <a:p>
            <a:pPr algn="l" indent="0" marL="0">
              <a:lnSpc>
                <a:spcPts val="2000"/>
              </a:lnSpc>
              <a:buNone/>
            </a:pPr>
            <a:r>
              <a:rPr lang="en-US" sz="1600" b="1" dirty="0">
                <a:solidFill>
                  <a:srgbClr val="55575A"/>
                </a:solidFill>
                <a:latin typeface="Hubot Sans Bold" pitchFamily="34" charset="0"/>
                <a:ea typeface="Hubot Sans Bold" pitchFamily="34" charset="-122"/>
                <a:cs typeface="Hubot Sans Bold" pitchFamily="34" charset="-120"/>
              </a:rPr>
              <a:t>Seamless Integration</a:t>
            </a:r>
            <a:endParaRPr lang="en-US" sz="1600" dirty="0"/>
          </a:p>
        </p:txBody>
      </p:sp>
      <p:sp>
        <p:nvSpPr>
          <p:cNvPr id="15" name="Text 8"/>
          <p:cNvSpPr/>
          <p:nvPr/>
        </p:nvSpPr>
        <p:spPr>
          <a:xfrm>
            <a:off x="7127915" y="6380917"/>
            <a:ext cx="6845856" cy="525304"/>
          </a:xfrm>
          <a:prstGeom prst="rect">
            <a:avLst/>
          </a:prstGeom>
          <a:noFill/>
          <a:ln/>
        </p:spPr>
        <p:txBody>
          <a:bodyPr wrap="square" lIns="0" tIns="0" rIns="0" bIns="0" rtlCol="0" anchor="t"/>
          <a:lstStyle/>
          <a:p>
            <a:pPr algn="l" indent="0" marL="0">
              <a:lnSpc>
                <a:spcPts val="2050"/>
              </a:lnSpc>
              <a:buNone/>
            </a:pPr>
            <a:r>
              <a:rPr lang="en-US" sz="1250" dirty="0">
                <a:solidFill>
                  <a:srgbClr val="55575A"/>
                </a:solidFill>
                <a:latin typeface="Roboto Condensed" pitchFamily="34" charset="0"/>
                <a:ea typeface="Roboto Condensed" pitchFamily="34" charset="-122"/>
                <a:cs typeface="Roboto Condensed" pitchFamily="34" charset="-120"/>
              </a:rPr>
              <a:t>Connects with official visa portals and application systems for smooth transition from screening to formal submission</a:t>
            </a:r>
            <a:endParaRPr lang="en-US" sz="1250" dirty="0"/>
          </a:p>
        </p:txBody>
      </p:sp>
      <p:sp>
        <p:nvSpPr>
          <p:cNvPr id="16" name="Text 9"/>
          <p:cNvSpPr/>
          <p:nvPr/>
        </p:nvSpPr>
        <p:spPr>
          <a:xfrm>
            <a:off x="6143030" y="7254954"/>
            <a:ext cx="7830741" cy="525304"/>
          </a:xfrm>
          <a:prstGeom prst="rect">
            <a:avLst/>
          </a:prstGeom>
          <a:noFill/>
          <a:ln/>
        </p:spPr>
        <p:txBody>
          <a:bodyPr wrap="square" lIns="0" tIns="0" rIns="0" bIns="0" rtlCol="0" anchor="t"/>
          <a:lstStyle/>
          <a:p>
            <a:pPr algn="l" indent="0" marL="0">
              <a:lnSpc>
                <a:spcPts val="2050"/>
              </a:lnSpc>
              <a:buNone/>
            </a:pPr>
            <a:r>
              <a:rPr lang="en-US" sz="1250" dirty="0">
                <a:solidFill>
                  <a:srgbClr val="55575A"/>
                </a:solidFill>
                <a:latin typeface="Roboto Condensed" pitchFamily="34" charset="0"/>
                <a:ea typeface="Roboto Condensed" pitchFamily="34" charset="-122"/>
                <a:cs typeface="Roboto Condensed" pitchFamily="34" charset="-120"/>
              </a:rPr>
              <a:t>The entire process transforms what traditionally takes days of research and consultation into a matter of minutes, whilst maintaining accuracy and comprehensiveness.</a:t>
            </a:r>
            <a:endParaRPr lang="en-US" sz="12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98421" y="480298"/>
            <a:ext cx="13233559" cy="1091089"/>
          </a:xfrm>
          <a:prstGeom prst="rect">
            <a:avLst/>
          </a:prstGeom>
          <a:noFill/>
          <a:ln/>
        </p:spPr>
        <p:txBody>
          <a:bodyPr wrap="square" lIns="0" tIns="0" rIns="0" bIns="0" rtlCol="0" anchor="t"/>
          <a:lstStyle/>
          <a:p>
            <a:pPr algn="l" indent="0" marL="0">
              <a:lnSpc>
                <a:spcPts val="4250"/>
              </a:lnSpc>
              <a:buNone/>
            </a:pPr>
            <a:r>
              <a:rPr lang="en-US" sz="3400" b="1" dirty="0">
                <a:solidFill>
                  <a:srgbClr val="0C0D0F"/>
                </a:solidFill>
                <a:latin typeface="Hubot Sans Bold" pitchFamily="34" charset="0"/>
                <a:ea typeface="Hubot Sans Bold" pitchFamily="34" charset="-122"/>
                <a:cs typeface="Hubot Sans Bold" pitchFamily="34" charset="-120"/>
              </a:rPr>
              <a:t>Real-World Impact: Efficiency and Accuracy Gains</a:t>
            </a:r>
            <a:endParaRPr lang="en-US" sz="3400" dirty="0"/>
          </a:p>
        </p:txBody>
      </p:sp>
      <p:sp>
        <p:nvSpPr>
          <p:cNvPr id="3" name="Text 1"/>
          <p:cNvSpPr/>
          <p:nvPr/>
        </p:nvSpPr>
        <p:spPr>
          <a:xfrm>
            <a:off x="698421" y="1990249"/>
            <a:ext cx="7769662" cy="838319"/>
          </a:xfrm>
          <a:prstGeom prst="rect">
            <a:avLst/>
          </a:prstGeom>
          <a:noFill/>
          <a:ln/>
        </p:spPr>
        <p:txBody>
          <a:bodyPr wrap="square" lIns="0" tIns="0" rIns="0" bIns="0" rtlCol="0" anchor="t"/>
          <a:lstStyle/>
          <a:p>
            <a:pPr algn="l" indent="0" marL="0">
              <a:lnSpc>
                <a:spcPts val="2150"/>
              </a:lnSpc>
              <a:buNone/>
            </a:pPr>
            <a:r>
              <a:rPr lang="en-US" sz="1350" dirty="0">
                <a:solidFill>
                  <a:srgbClr val="55575A"/>
                </a:solidFill>
                <a:latin typeface="Roboto Condensed" pitchFamily="34" charset="0"/>
                <a:ea typeface="Roboto Condensed" pitchFamily="34" charset="-122"/>
                <a:cs typeface="Roboto Condensed" pitchFamily="34" charset="-120"/>
              </a:rPr>
              <a:t>SwiftVisa delivers measurable improvements across every stage of the visa application journey. By automating eligibility screening with AI precision, the platform significantly reduces the error rates that plague traditional manual processes.</a:t>
            </a:r>
            <a:endParaRPr lang="en-US" sz="1350" dirty="0"/>
          </a:p>
        </p:txBody>
      </p:sp>
      <p:sp>
        <p:nvSpPr>
          <p:cNvPr id="4" name="Text 2"/>
          <p:cNvSpPr/>
          <p:nvPr/>
        </p:nvSpPr>
        <p:spPr>
          <a:xfrm>
            <a:off x="698421" y="2985611"/>
            <a:ext cx="7769662" cy="1117759"/>
          </a:xfrm>
          <a:prstGeom prst="rect">
            <a:avLst/>
          </a:prstGeom>
          <a:noFill/>
          <a:ln/>
        </p:spPr>
        <p:txBody>
          <a:bodyPr wrap="square" lIns="0" tIns="0" rIns="0" bIns="0" rtlCol="0" anchor="t"/>
          <a:lstStyle/>
          <a:p>
            <a:pPr algn="l" indent="0" marL="0">
              <a:lnSpc>
                <a:spcPts val="2150"/>
              </a:lnSpc>
              <a:buNone/>
            </a:pPr>
            <a:r>
              <a:rPr lang="en-US" sz="1350" dirty="0">
                <a:solidFill>
                  <a:srgbClr val="55575A"/>
                </a:solidFill>
                <a:latin typeface="Roboto Condensed" pitchFamily="34" charset="0"/>
                <a:ea typeface="Roboto Condensed" pitchFamily="34" charset="-122"/>
                <a:cs typeface="Roboto Condensed" pitchFamily="34" charset="-120"/>
              </a:rPr>
              <a:t>Applicants benefit from dramatically faster screening times, transparent eligibility criteria, and increased confidence in their application readiness. For visa service providers, travel agencies, and educational institutions across India, SwiftVisa means fewer incomplete applications, reduced processing backlogs, and improved client satisfaction.</a:t>
            </a:r>
            <a:endParaRPr lang="en-US" sz="1350" dirty="0"/>
          </a:p>
        </p:txBody>
      </p:sp>
      <p:sp>
        <p:nvSpPr>
          <p:cNvPr id="5" name="Text 3"/>
          <p:cNvSpPr/>
          <p:nvPr/>
        </p:nvSpPr>
        <p:spPr>
          <a:xfrm>
            <a:off x="698421" y="4260413"/>
            <a:ext cx="7769662" cy="558879"/>
          </a:xfrm>
          <a:prstGeom prst="rect">
            <a:avLst/>
          </a:prstGeom>
          <a:noFill/>
          <a:ln/>
        </p:spPr>
        <p:txBody>
          <a:bodyPr wrap="square" lIns="0" tIns="0" rIns="0" bIns="0" rtlCol="0" anchor="t"/>
          <a:lstStyle/>
          <a:p>
            <a:pPr algn="l" indent="0" marL="0">
              <a:lnSpc>
                <a:spcPts val="2150"/>
              </a:lnSpc>
              <a:buNone/>
            </a:pPr>
            <a:r>
              <a:rPr lang="en-US" sz="1350" dirty="0">
                <a:solidFill>
                  <a:srgbClr val="55575A"/>
                </a:solidFill>
                <a:latin typeface="Roboto Condensed" pitchFamily="34" charset="0"/>
                <a:ea typeface="Roboto Condensed" pitchFamily="34" charset="-122"/>
                <a:cs typeface="Roboto Condensed" pitchFamily="34" charset="-120"/>
              </a:rPr>
              <a:t>The platform's intelligent algorithms continuously learn from vast datasets of visa regulations, ensuring up-to-date guidance that reflects the latest policy changes from embassies and immigration authorities worldwide.</a:t>
            </a:r>
            <a:endParaRPr lang="en-US" sz="1350" dirty="0"/>
          </a:p>
        </p:txBody>
      </p:sp>
      <p:sp>
        <p:nvSpPr>
          <p:cNvPr id="6" name="Text 4"/>
          <p:cNvSpPr/>
          <p:nvPr/>
        </p:nvSpPr>
        <p:spPr>
          <a:xfrm>
            <a:off x="8901708" y="2116812"/>
            <a:ext cx="5037773" cy="576143"/>
          </a:xfrm>
          <a:prstGeom prst="rect">
            <a:avLst/>
          </a:prstGeom>
          <a:noFill/>
          <a:ln/>
        </p:spPr>
        <p:txBody>
          <a:bodyPr wrap="none" lIns="0" tIns="0" rIns="0" bIns="0" rtlCol="0" anchor="t"/>
          <a:lstStyle/>
          <a:p>
            <a:pPr algn="ctr" indent="0" marL="0">
              <a:lnSpc>
                <a:spcPts val="4500"/>
              </a:lnSpc>
              <a:buNone/>
            </a:pPr>
            <a:r>
              <a:rPr lang="en-US" sz="4500" b="1" dirty="0">
                <a:solidFill>
                  <a:srgbClr val="55575A"/>
                </a:solidFill>
                <a:latin typeface="Hubot Sans Bold" pitchFamily="34" charset="0"/>
                <a:ea typeface="Hubot Sans Bold" pitchFamily="34" charset="-122"/>
                <a:cs typeface="Hubot Sans Bold" pitchFamily="34" charset="-120"/>
              </a:rPr>
              <a:t>40%</a:t>
            </a:r>
            <a:endParaRPr lang="en-US" sz="4500" dirty="0"/>
          </a:p>
        </p:txBody>
      </p:sp>
      <p:sp>
        <p:nvSpPr>
          <p:cNvPr id="7" name="Text 5"/>
          <p:cNvSpPr/>
          <p:nvPr/>
        </p:nvSpPr>
        <p:spPr>
          <a:xfrm>
            <a:off x="10280452" y="2911078"/>
            <a:ext cx="2280285" cy="272772"/>
          </a:xfrm>
          <a:prstGeom prst="rect">
            <a:avLst/>
          </a:prstGeom>
          <a:noFill/>
          <a:ln/>
        </p:spPr>
        <p:txBody>
          <a:bodyPr wrap="none" lIns="0" tIns="0" rIns="0" bIns="0" rtlCol="0" anchor="t"/>
          <a:lstStyle/>
          <a:p>
            <a:pPr algn="ctr" indent="0" marL="0">
              <a:lnSpc>
                <a:spcPts val="2100"/>
              </a:lnSpc>
              <a:buNone/>
            </a:pPr>
            <a:r>
              <a:rPr lang="en-US" sz="1700" b="1" dirty="0">
                <a:solidFill>
                  <a:srgbClr val="55575A"/>
                </a:solidFill>
                <a:latin typeface="Hubot Sans Bold" pitchFamily="34" charset="0"/>
                <a:ea typeface="Hubot Sans Bold" pitchFamily="34" charset="-122"/>
                <a:cs typeface="Hubot Sans Bold" pitchFamily="34" charset="-120"/>
              </a:rPr>
              <a:t>Error Reduction</a:t>
            </a:r>
            <a:endParaRPr lang="en-US" sz="1700" dirty="0"/>
          </a:p>
        </p:txBody>
      </p:sp>
      <p:sp>
        <p:nvSpPr>
          <p:cNvPr id="8" name="Text 6"/>
          <p:cNvSpPr/>
          <p:nvPr/>
        </p:nvSpPr>
        <p:spPr>
          <a:xfrm>
            <a:off x="8901708" y="3358396"/>
            <a:ext cx="5037773" cy="279440"/>
          </a:xfrm>
          <a:prstGeom prst="rect">
            <a:avLst/>
          </a:prstGeom>
          <a:noFill/>
          <a:ln/>
        </p:spPr>
        <p:txBody>
          <a:bodyPr wrap="none" lIns="0" tIns="0" rIns="0" bIns="0" rtlCol="0" anchor="t"/>
          <a:lstStyle/>
          <a:p>
            <a:pPr algn="ctr" indent="0" marL="0">
              <a:lnSpc>
                <a:spcPts val="2150"/>
              </a:lnSpc>
              <a:buNone/>
            </a:pPr>
            <a:r>
              <a:rPr lang="en-US" sz="1350" dirty="0">
                <a:solidFill>
                  <a:srgbClr val="55575A"/>
                </a:solidFill>
                <a:latin typeface="Roboto Condensed" pitchFamily="34" charset="0"/>
                <a:ea typeface="Roboto Condensed" pitchFamily="34" charset="-122"/>
                <a:cs typeface="Roboto Condensed" pitchFamily="34" charset="-120"/>
              </a:rPr>
              <a:t>Fewer costly mistakes and rejections</a:t>
            </a:r>
            <a:endParaRPr lang="en-US" sz="1350" dirty="0"/>
          </a:p>
        </p:txBody>
      </p:sp>
      <p:sp>
        <p:nvSpPr>
          <p:cNvPr id="9" name="Text 7"/>
          <p:cNvSpPr/>
          <p:nvPr/>
        </p:nvSpPr>
        <p:spPr>
          <a:xfrm>
            <a:off x="8901708" y="4074319"/>
            <a:ext cx="5037773" cy="576143"/>
          </a:xfrm>
          <a:prstGeom prst="rect">
            <a:avLst/>
          </a:prstGeom>
          <a:noFill/>
          <a:ln/>
        </p:spPr>
        <p:txBody>
          <a:bodyPr wrap="none" lIns="0" tIns="0" rIns="0" bIns="0" rtlCol="0" anchor="t"/>
          <a:lstStyle/>
          <a:p>
            <a:pPr algn="ctr" indent="0" marL="0">
              <a:lnSpc>
                <a:spcPts val="4500"/>
              </a:lnSpc>
              <a:buNone/>
            </a:pPr>
            <a:r>
              <a:rPr lang="en-US" sz="4500" b="1" dirty="0">
                <a:solidFill>
                  <a:srgbClr val="55575A"/>
                </a:solidFill>
                <a:latin typeface="Hubot Sans Bold" pitchFamily="34" charset="0"/>
                <a:ea typeface="Hubot Sans Bold" pitchFamily="34" charset="-122"/>
                <a:cs typeface="Hubot Sans Bold" pitchFamily="34" charset="-120"/>
              </a:rPr>
              <a:t>95%</a:t>
            </a:r>
            <a:endParaRPr lang="en-US" sz="4500" dirty="0"/>
          </a:p>
        </p:txBody>
      </p:sp>
      <p:sp>
        <p:nvSpPr>
          <p:cNvPr id="10" name="Text 8"/>
          <p:cNvSpPr/>
          <p:nvPr/>
        </p:nvSpPr>
        <p:spPr>
          <a:xfrm>
            <a:off x="10329267" y="4868585"/>
            <a:ext cx="2182535" cy="272772"/>
          </a:xfrm>
          <a:prstGeom prst="rect">
            <a:avLst/>
          </a:prstGeom>
          <a:noFill/>
          <a:ln/>
        </p:spPr>
        <p:txBody>
          <a:bodyPr wrap="none" lIns="0" tIns="0" rIns="0" bIns="0" rtlCol="0" anchor="t"/>
          <a:lstStyle/>
          <a:p>
            <a:pPr algn="ctr" indent="0" marL="0">
              <a:lnSpc>
                <a:spcPts val="2100"/>
              </a:lnSpc>
              <a:buNone/>
            </a:pPr>
            <a:r>
              <a:rPr lang="en-US" sz="1700" b="1" dirty="0">
                <a:solidFill>
                  <a:srgbClr val="55575A"/>
                </a:solidFill>
                <a:latin typeface="Hubot Sans Bold" pitchFamily="34" charset="0"/>
                <a:ea typeface="Hubot Sans Bold" pitchFamily="34" charset="-122"/>
                <a:cs typeface="Hubot Sans Bold" pitchFamily="34" charset="-120"/>
              </a:rPr>
              <a:t>Time Saved</a:t>
            </a:r>
            <a:endParaRPr lang="en-US" sz="1700" dirty="0"/>
          </a:p>
        </p:txBody>
      </p:sp>
      <p:sp>
        <p:nvSpPr>
          <p:cNvPr id="11" name="Text 9"/>
          <p:cNvSpPr/>
          <p:nvPr/>
        </p:nvSpPr>
        <p:spPr>
          <a:xfrm>
            <a:off x="8901708" y="5315903"/>
            <a:ext cx="5037773" cy="279440"/>
          </a:xfrm>
          <a:prstGeom prst="rect">
            <a:avLst/>
          </a:prstGeom>
          <a:noFill/>
          <a:ln/>
        </p:spPr>
        <p:txBody>
          <a:bodyPr wrap="none" lIns="0" tIns="0" rIns="0" bIns="0" rtlCol="0" anchor="t"/>
          <a:lstStyle/>
          <a:p>
            <a:pPr algn="ctr" indent="0" marL="0">
              <a:lnSpc>
                <a:spcPts val="2150"/>
              </a:lnSpc>
              <a:buNone/>
            </a:pPr>
            <a:r>
              <a:rPr lang="en-US" sz="1350" dirty="0">
                <a:solidFill>
                  <a:srgbClr val="55575A"/>
                </a:solidFill>
                <a:latin typeface="Roboto Condensed" pitchFamily="34" charset="0"/>
                <a:ea typeface="Roboto Condensed" pitchFamily="34" charset="-122"/>
                <a:cs typeface="Roboto Condensed" pitchFamily="34" charset="-120"/>
              </a:rPr>
              <a:t>From days to minutes for screening</a:t>
            </a:r>
            <a:endParaRPr lang="en-US" sz="1350" dirty="0"/>
          </a:p>
        </p:txBody>
      </p:sp>
      <p:sp>
        <p:nvSpPr>
          <p:cNvPr id="12" name="Text 10"/>
          <p:cNvSpPr/>
          <p:nvPr/>
        </p:nvSpPr>
        <p:spPr>
          <a:xfrm>
            <a:off x="8901708" y="6031825"/>
            <a:ext cx="5037773" cy="576143"/>
          </a:xfrm>
          <a:prstGeom prst="rect">
            <a:avLst/>
          </a:prstGeom>
          <a:noFill/>
          <a:ln/>
        </p:spPr>
        <p:txBody>
          <a:bodyPr wrap="none" lIns="0" tIns="0" rIns="0" bIns="0" rtlCol="0" anchor="t"/>
          <a:lstStyle/>
          <a:p>
            <a:pPr algn="ctr" indent="0" marL="0">
              <a:lnSpc>
                <a:spcPts val="4500"/>
              </a:lnSpc>
              <a:buNone/>
            </a:pPr>
            <a:r>
              <a:rPr lang="en-US" sz="4500" b="1" dirty="0">
                <a:solidFill>
                  <a:srgbClr val="55575A"/>
                </a:solidFill>
                <a:latin typeface="Hubot Sans Bold" pitchFamily="34" charset="0"/>
                <a:ea typeface="Hubot Sans Bold" pitchFamily="34" charset="-122"/>
                <a:cs typeface="Hubot Sans Bold" pitchFamily="34" charset="-120"/>
              </a:rPr>
              <a:t>100%</a:t>
            </a:r>
            <a:endParaRPr lang="en-US" sz="4500" dirty="0"/>
          </a:p>
        </p:txBody>
      </p:sp>
      <p:sp>
        <p:nvSpPr>
          <p:cNvPr id="13" name="Text 11"/>
          <p:cNvSpPr/>
          <p:nvPr/>
        </p:nvSpPr>
        <p:spPr>
          <a:xfrm>
            <a:off x="10329267" y="6826091"/>
            <a:ext cx="2182535" cy="272772"/>
          </a:xfrm>
          <a:prstGeom prst="rect">
            <a:avLst/>
          </a:prstGeom>
          <a:noFill/>
          <a:ln/>
        </p:spPr>
        <p:txBody>
          <a:bodyPr wrap="none" lIns="0" tIns="0" rIns="0" bIns="0" rtlCol="0" anchor="t"/>
          <a:lstStyle/>
          <a:p>
            <a:pPr algn="ctr" indent="0" marL="0">
              <a:lnSpc>
                <a:spcPts val="2100"/>
              </a:lnSpc>
              <a:buNone/>
            </a:pPr>
            <a:r>
              <a:rPr lang="en-US" sz="1700" b="1" dirty="0">
                <a:solidFill>
                  <a:srgbClr val="55575A"/>
                </a:solidFill>
                <a:latin typeface="Hubot Sans Bold" pitchFamily="34" charset="0"/>
                <a:ea typeface="Hubot Sans Bold" pitchFamily="34" charset="-122"/>
                <a:cs typeface="Hubot Sans Bold" pitchFamily="34" charset="-120"/>
              </a:rPr>
              <a:t>Transparency</a:t>
            </a:r>
            <a:endParaRPr lang="en-US" sz="1700" dirty="0"/>
          </a:p>
        </p:txBody>
      </p:sp>
      <p:sp>
        <p:nvSpPr>
          <p:cNvPr id="14" name="Text 12"/>
          <p:cNvSpPr/>
          <p:nvPr/>
        </p:nvSpPr>
        <p:spPr>
          <a:xfrm>
            <a:off x="8901708" y="7273409"/>
            <a:ext cx="5037773" cy="279440"/>
          </a:xfrm>
          <a:prstGeom prst="rect">
            <a:avLst/>
          </a:prstGeom>
          <a:noFill/>
          <a:ln/>
        </p:spPr>
        <p:txBody>
          <a:bodyPr wrap="none" lIns="0" tIns="0" rIns="0" bIns="0" rtlCol="0" anchor="t"/>
          <a:lstStyle/>
          <a:p>
            <a:pPr algn="ctr" indent="0" marL="0">
              <a:lnSpc>
                <a:spcPts val="2150"/>
              </a:lnSpc>
              <a:buNone/>
            </a:pPr>
            <a:r>
              <a:rPr lang="en-US" sz="1350" dirty="0">
                <a:solidFill>
                  <a:srgbClr val="55575A"/>
                </a:solidFill>
                <a:latin typeface="Roboto Condensed" pitchFamily="34" charset="0"/>
                <a:ea typeface="Roboto Condensed" pitchFamily="34" charset="-122"/>
                <a:cs typeface="Roboto Condensed" pitchFamily="34" charset="-120"/>
              </a:rPr>
              <a:t>Clear eligibility criteria upfront</a:t>
            </a:r>
            <a:endParaRPr lang="en-US" sz="13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63893" y="456367"/>
            <a:ext cx="13302615" cy="1037273"/>
          </a:xfrm>
          <a:prstGeom prst="rect">
            <a:avLst/>
          </a:prstGeom>
          <a:noFill/>
          <a:ln/>
        </p:spPr>
        <p:txBody>
          <a:bodyPr wrap="square" lIns="0" tIns="0" rIns="0" bIns="0" rtlCol="0" anchor="t"/>
          <a:lstStyle/>
          <a:p>
            <a:pPr algn="l" indent="0" marL="0">
              <a:lnSpc>
                <a:spcPts val="4050"/>
              </a:lnSpc>
              <a:buNone/>
            </a:pPr>
            <a:r>
              <a:rPr lang="en-US" sz="3250" b="1" dirty="0">
                <a:solidFill>
                  <a:srgbClr val="0C0D0F"/>
                </a:solidFill>
                <a:latin typeface="Hubot Sans Bold" pitchFamily="34" charset="0"/>
                <a:ea typeface="Hubot Sans Bold" pitchFamily="34" charset="-122"/>
                <a:cs typeface="Hubot Sans Bold" pitchFamily="34" charset="-120"/>
              </a:rPr>
              <a:t>Case Study: Indian Student Visa Applications Simplified</a:t>
            </a:r>
            <a:endParaRPr lang="en-US" sz="3250" dirty="0"/>
          </a:p>
        </p:txBody>
      </p:sp>
      <p:sp>
        <p:nvSpPr>
          <p:cNvPr id="3" name="Text 1"/>
          <p:cNvSpPr/>
          <p:nvPr/>
        </p:nvSpPr>
        <p:spPr>
          <a:xfrm>
            <a:off x="663893" y="1825585"/>
            <a:ext cx="13302615" cy="531019"/>
          </a:xfrm>
          <a:prstGeom prst="rect">
            <a:avLst/>
          </a:prstGeom>
          <a:noFill/>
          <a:ln/>
        </p:spPr>
        <p:txBody>
          <a:bodyPr wrap="square" lIns="0" tIns="0" rIns="0" bIns="0" rtlCol="0" anchor="t"/>
          <a:lstStyle/>
          <a:p>
            <a:pPr algn="l" indent="0" marL="0">
              <a:lnSpc>
                <a:spcPts val="2050"/>
              </a:lnSpc>
              <a:buNone/>
            </a:pPr>
            <a:r>
              <a:rPr lang="en-US" sz="1300" dirty="0">
                <a:solidFill>
                  <a:srgbClr val="55575A"/>
                </a:solidFill>
                <a:latin typeface="Roboto Condensed" pitchFamily="34" charset="0"/>
                <a:ea typeface="Roboto Condensed" pitchFamily="34" charset="-122"/>
                <a:cs typeface="Roboto Condensed" pitchFamily="34" charset="-120"/>
              </a:rPr>
              <a:t>In partnership with leading educational consultancies, SwiftVisa revolutionised the student visa application process for thousands of Indian students pursuing higher education in the United States and United Kingdom.</a:t>
            </a:r>
            <a:endParaRPr lang="en-US" sz="1300" dirty="0"/>
          </a:p>
        </p:txBody>
      </p:sp>
      <p:sp>
        <p:nvSpPr>
          <p:cNvPr id="4" name="Shape 2"/>
          <p:cNvSpPr/>
          <p:nvPr/>
        </p:nvSpPr>
        <p:spPr>
          <a:xfrm>
            <a:off x="663893" y="4097060"/>
            <a:ext cx="13302615" cy="22860"/>
          </a:xfrm>
          <a:prstGeom prst="roundRect">
            <a:avLst>
              <a:gd name="adj" fmla="val 108914"/>
            </a:avLst>
          </a:prstGeom>
          <a:solidFill>
            <a:srgbClr val="000000">
              <a:alpha val="8000"/>
            </a:srgbClr>
          </a:solidFill>
          <a:ln/>
        </p:spPr>
      </p:sp>
      <p:sp>
        <p:nvSpPr>
          <p:cNvPr id="5" name="Shape 3"/>
          <p:cNvSpPr/>
          <p:nvPr/>
        </p:nvSpPr>
        <p:spPr>
          <a:xfrm>
            <a:off x="3250763" y="3599140"/>
            <a:ext cx="22860" cy="497919"/>
          </a:xfrm>
          <a:prstGeom prst="roundRect">
            <a:avLst>
              <a:gd name="adj" fmla="val 108914"/>
            </a:avLst>
          </a:prstGeom>
          <a:solidFill>
            <a:srgbClr val="AEB0A7"/>
          </a:solidFill>
          <a:ln/>
        </p:spPr>
      </p:sp>
      <p:sp>
        <p:nvSpPr>
          <p:cNvPr id="6" name="Shape 4"/>
          <p:cNvSpPr/>
          <p:nvPr/>
        </p:nvSpPr>
        <p:spPr>
          <a:xfrm>
            <a:off x="3075503" y="3910370"/>
            <a:ext cx="373380" cy="373380"/>
          </a:xfrm>
          <a:prstGeom prst="roundRect">
            <a:avLst>
              <a:gd name="adj" fmla="val 6668"/>
            </a:avLst>
          </a:prstGeom>
          <a:solidFill>
            <a:srgbClr val="C8CAC1">
              <a:alpha val="50000"/>
            </a:srgbClr>
          </a:solidFill>
          <a:ln/>
        </p:spPr>
      </p:sp>
      <p:sp>
        <p:nvSpPr>
          <p:cNvPr id="7" name="Text 5"/>
          <p:cNvSpPr/>
          <p:nvPr/>
        </p:nvSpPr>
        <p:spPr>
          <a:xfrm>
            <a:off x="3137714" y="3941505"/>
            <a:ext cx="248960" cy="311110"/>
          </a:xfrm>
          <a:prstGeom prst="rect">
            <a:avLst/>
          </a:prstGeom>
          <a:noFill/>
          <a:ln/>
        </p:spPr>
        <p:txBody>
          <a:bodyPr wrap="none" lIns="0" tIns="0" rIns="0" bIns="0" rtlCol="0" anchor="t"/>
          <a:lstStyle/>
          <a:p>
            <a:pPr algn="ctr" indent="0" marL="0">
              <a:lnSpc>
                <a:spcPts val="1950"/>
              </a:lnSpc>
              <a:buNone/>
            </a:pPr>
            <a:r>
              <a:rPr lang="en-US" sz="1950" b="1" dirty="0">
                <a:solidFill>
                  <a:srgbClr val="000000"/>
                </a:solidFill>
                <a:latin typeface="Hubot Sans Bold" pitchFamily="34" charset="0"/>
                <a:ea typeface="Hubot Sans Bold" pitchFamily="34" charset="-122"/>
                <a:cs typeface="Hubot Sans Bold" pitchFamily="34" charset="-120"/>
              </a:rPr>
              <a:t>1</a:t>
            </a:r>
            <a:endParaRPr lang="en-US" sz="1950" dirty="0"/>
          </a:p>
        </p:txBody>
      </p:sp>
      <p:sp>
        <p:nvSpPr>
          <p:cNvPr id="8" name="Text 6"/>
          <p:cNvSpPr/>
          <p:nvPr/>
        </p:nvSpPr>
        <p:spPr>
          <a:xfrm>
            <a:off x="1861542" y="2543294"/>
            <a:ext cx="2801303" cy="259318"/>
          </a:xfrm>
          <a:prstGeom prst="rect">
            <a:avLst/>
          </a:prstGeom>
          <a:noFill/>
          <a:ln/>
        </p:spPr>
        <p:txBody>
          <a:bodyPr wrap="none" lIns="0" tIns="0" rIns="0" bIns="0" rtlCol="0" anchor="t"/>
          <a:lstStyle/>
          <a:p>
            <a:pPr algn="ctr" indent="0" marL="0">
              <a:lnSpc>
                <a:spcPts val="2000"/>
              </a:lnSpc>
              <a:buNone/>
            </a:pPr>
            <a:r>
              <a:rPr lang="en-US" sz="1600" b="1" dirty="0">
                <a:solidFill>
                  <a:srgbClr val="55575A"/>
                </a:solidFill>
                <a:latin typeface="Hubot Sans Bold" pitchFamily="34" charset="0"/>
                <a:ea typeface="Hubot Sans Bold" pitchFamily="34" charset="-122"/>
                <a:cs typeface="Hubot Sans Bold" pitchFamily="34" charset="-120"/>
              </a:rPr>
              <a:t>Challenge Identified</a:t>
            </a:r>
            <a:endParaRPr lang="en-US" sz="1600" dirty="0"/>
          </a:p>
        </p:txBody>
      </p:sp>
      <p:sp>
        <p:nvSpPr>
          <p:cNvPr id="9" name="Text 7"/>
          <p:cNvSpPr/>
          <p:nvPr/>
        </p:nvSpPr>
        <p:spPr>
          <a:xfrm>
            <a:off x="829866" y="2902148"/>
            <a:ext cx="4864656" cy="531019"/>
          </a:xfrm>
          <a:prstGeom prst="rect">
            <a:avLst/>
          </a:prstGeom>
          <a:noFill/>
          <a:ln/>
        </p:spPr>
        <p:txBody>
          <a:bodyPr wrap="square" lIns="0" tIns="0" rIns="0" bIns="0" rtlCol="0" anchor="t"/>
          <a:lstStyle/>
          <a:p>
            <a:pPr algn="ctr" indent="0" marL="0">
              <a:lnSpc>
                <a:spcPts val="2050"/>
              </a:lnSpc>
              <a:buNone/>
            </a:pPr>
            <a:r>
              <a:rPr lang="en-US" sz="1300" dirty="0">
                <a:solidFill>
                  <a:srgbClr val="55575A"/>
                </a:solidFill>
                <a:latin typeface="Roboto Condensed" pitchFamily="34" charset="0"/>
                <a:ea typeface="Roboto Condensed" pitchFamily="34" charset="-122"/>
                <a:cs typeface="Roboto Condensed" pitchFamily="34" charset="-120"/>
              </a:rPr>
              <a:t>High rates of incomplete applications and confusion around F-1 and Tier 4 visa requirements were delaying admissions</a:t>
            </a:r>
            <a:endParaRPr lang="en-US" sz="1300" dirty="0"/>
          </a:p>
        </p:txBody>
      </p:sp>
      <p:sp>
        <p:nvSpPr>
          <p:cNvPr id="10" name="Shape 8"/>
          <p:cNvSpPr/>
          <p:nvPr/>
        </p:nvSpPr>
        <p:spPr>
          <a:xfrm>
            <a:off x="5952768" y="4097060"/>
            <a:ext cx="22860" cy="497919"/>
          </a:xfrm>
          <a:prstGeom prst="roundRect">
            <a:avLst>
              <a:gd name="adj" fmla="val 108914"/>
            </a:avLst>
          </a:prstGeom>
          <a:solidFill>
            <a:srgbClr val="AEB0A7"/>
          </a:solidFill>
          <a:ln/>
        </p:spPr>
      </p:sp>
      <p:sp>
        <p:nvSpPr>
          <p:cNvPr id="11" name="Shape 9"/>
          <p:cNvSpPr/>
          <p:nvPr/>
        </p:nvSpPr>
        <p:spPr>
          <a:xfrm>
            <a:off x="5777508" y="3910370"/>
            <a:ext cx="373380" cy="373380"/>
          </a:xfrm>
          <a:prstGeom prst="roundRect">
            <a:avLst>
              <a:gd name="adj" fmla="val 6668"/>
            </a:avLst>
          </a:prstGeom>
          <a:solidFill>
            <a:srgbClr val="C8CAC1">
              <a:alpha val="50000"/>
            </a:srgbClr>
          </a:solidFill>
          <a:ln/>
        </p:spPr>
      </p:sp>
      <p:sp>
        <p:nvSpPr>
          <p:cNvPr id="12" name="Text 10"/>
          <p:cNvSpPr/>
          <p:nvPr/>
        </p:nvSpPr>
        <p:spPr>
          <a:xfrm>
            <a:off x="5839718" y="3941505"/>
            <a:ext cx="248960" cy="311110"/>
          </a:xfrm>
          <a:prstGeom prst="rect">
            <a:avLst/>
          </a:prstGeom>
          <a:noFill/>
          <a:ln/>
        </p:spPr>
        <p:txBody>
          <a:bodyPr wrap="none" lIns="0" tIns="0" rIns="0" bIns="0" rtlCol="0" anchor="t"/>
          <a:lstStyle/>
          <a:p>
            <a:pPr algn="ctr" indent="0" marL="0">
              <a:lnSpc>
                <a:spcPts val="1950"/>
              </a:lnSpc>
              <a:buNone/>
            </a:pPr>
            <a:r>
              <a:rPr lang="en-US" sz="1950" b="1" dirty="0">
                <a:solidFill>
                  <a:srgbClr val="000000"/>
                </a:solidFill>
                <a:latin typeface="Hubot Sans Bold" pitchFamily="34" charset="0"/>
                <a:ea typeface="Hubot Sans Bold" pitchFamily="34" charset="-122"/>
                <a:cs typeface="Hubot Sans Bold" pitchFamily="34" charset="-120"/>
              </a:rPr>
              <a:t>2</a:t>
            </a:r>
            <a:endParaRPr lang="en-US" sz="1950" dirty="0"/>
          </a:p>
        </p:txBody>
      </p:sp>
      <p:sp>
        <p:nvSpPr>
          <p:cNvPr id="13" name="Text 11"/>
          <p:cNvSpPr/>
          <p:nvPr/>
        </p:nvSpPr>
        <p:spPr>
          <a:xfrm>
            <a:off x="4673798" y="4760952"/>
            <a:ext cx="2580680" cy="259318"/>
          </a:xfrm>
          <a:prstGeom prst="rect">
            <a:avLst/>
          </a:prstGeom>
          <a:noFill/>
          <a:ln/>
        </p:spPr>
        <p:txBody>
          <a:bodyPr wrap="none" lIns="0" tIns="0" rIns="0" bIns="0" rtlCol="0" anchor="t"/>
          <a:lstStyle/>
          <a:p>
            <a:pPr algn="ctr" indent="0" marL="0">
              <a:lnSpc>
                <a:spcPts val="2000"/>
              </a:lnSpc>
              <a:buNone/>
            </a:pPr>
            <a:r>
              <a:rPr lang="en-US" sz="1600" b="1" dirty="0">
                <a:solidFill>
                  <a:srgbClr val="55575A"/>
                </a:solidFill>
                <a:latin typeface="Hubot Sans Bold" pitchFamily="34" charset="0"/>
                <a:ea typeface="Hubot Sans Bold" pitchFamily="34" charset="-122"/>
                <a:cs typeface="Hubot Sans Bold" pitchFamily="34" charset="-120"/>
              </a:rPr>
              <a:t>SwiftVisa Deployed</a:t>
            </a:r>
            <a:endParaRPr lang="en-US" sz="1600" dirty="0"/>
          </a:p>
        </p:txBody>
      </p:sp>
      <p:sp>
        <p:nvSpPr>
          <p:cNvPr id="14" name="Text 12"/>
          <p:cNvSpPr/>
          <p:nvPr/>
        </p:nvSpPr>
        <p:spPr>
          <a:xfrm>
            <a:off x="3531870" y="5119807"/>
            <a:ext cx="4864656" cy="531019"/>
          </a:xfrm>
          <a:prstGeom prst="rect">
            <a:avLst/>
          </a:prstGeom>
          <a:noFill/>
          <a:ln/>
        </p:spPr>
        <p:txBody>
          <a:bodyPr wrap="square" lIns="0" tIns="0" rIns="0" bIns="0" rtlCol="0" anchor="t"/>
          <a:lstStyle/>
          <a:p>
            <a:pPr algn="ctr" indent="0" marL="0">
              <a:lnSpc>
                <a:spcPts val="2050"/>
              </a:lnSpc>
              <a:buNone/>
            </a:pPr>
            <a:r>
              <a:rPr lang="en-US" sz="1300" dirty="0">
                <a:solidFill>
                  <a:srgbClr val="55575A"/>
                </a:solidFill>
                <a:latin typeface="Roboto Condensed" pitchFamily="34" charset="0"/>
                <a:ea typeface="Roboto Condensed" pitchFamily="34" charset="-122"/>
                <a:cs typeface="Roboto Condensed" pitchFamily="34" charset="-120"/>
              </a:rPr>
              <a:t>AI agent integrated with consultancy workflows to screen thousands of student applicants</a:t>
            </a:r>
            <a:endParaRPr lang="en-US" sz="1300" dirty="0"/>
          </a:p>
        </p:txBody>
      </p:sp>
      <p:sp>
        <p:nvSpPr>
          <p:cNvPr id="15" name="Shape 13"/>
          <p:cNvSpPr/>
          <p:nvPr/>
        </p:nvSpPr>
        <p:spPr>
          <a:xfrm>
            <a:off x="8654772" y="3599140"/>
            <a:ext cx="22860" cy="497919"/>
          </a:xfrm>
          <a:prstGeom prst="roundRect">
            <a:avLst>
              <a:gd name="adj" fmla="val 108914"/>
            </a:avLst>
          </a:prstGeom>
          <a:solidFill>
            <a:srgbClr val="AEB0A7"/>
          </a:solidFill>
          <a:ln/>
        </p:spPr>
      </p:sp>
      <p:sp>
        <p:nvSpPr>
          <p:cNvPr id="16" name="Shape 14"/>
          <p:cNvSpPr/>
          <p:nvPr/>
        </p:nvSpPr>
        <p:spPr>
          <a:xfrm>
            <a:off x="8479512" y="3910370"/>
            <a:ext cx="373380" cy="373380"/>
          </a:xfrm>
          <a:prstGeom prst="roundRect">
            <a:avLst>
              <a:gd name="adj" fmla="val 6668"/>
            </a:avLst>
          </a:prstGeom>
          <a:solidFill>
            <a:srgbClr val="C8CAC1">
              <a:alpha val="50000"/>
            </a:srgbClr>
          </a:solidFill>
          <a:ln/>
        </p:spPr>
      </p:sp>
      <p:sp>
        <p:nvSpPr>
          <p:cNvPr id="17" name="Text 15"/>
          <p:cNvSpPr/>
          <p:nvPr/>
        </p:nvSpPr>
        <p:spPr>
          <a:xfrm>
            <a:off x="8541722" y="3941505"/>
            <a:ext cx="248960" cy="311110"/>
          </a:xfrm>
          <a:prstGeom prst="rect">
            <a:avLst/>
          </a:prstGeom>
          <a:noFill/>
          <a:ln/>
        </p:spPr>
        <p:txBody>
          <a:bodyPr wrap="none" lIns="0" tIns="0" rIns="0" bIns="0" rtlCol="0" anchor="t"/>
          <a:lstStyle/>
          <a:p>
            <a:pPr algn="ctr" indent="0" marL="0">
              <a:lnSpc>
                <a:spcPts val="1950"/>
              </a:lnSpc>
              <a:buNone/>
            </a:pPr>
            <a:r>
              <a:rPr lang="en-US" sz="1950" b="1" dirty="0">
                <a:solidFill>
                  <a:srgbClr val="000000"/>
                </a:solidFill>
                <a:latin typeface="Hubot Sans Bold" pitchFamily="34" charset="0"/>
                <a:ea typeface="Hubot Sans Bold" pitchFamily="34" charset="-122"/>
                <a:cs typeface="Hubot Sans Bold" pitchFamily="34" charset="-120"/>
              </a:rPr>
              <a:t>3</a:t>
            </a:r>
            <a:endParaRPr lang="en-US" sz="1950" dirty="0"/>
          </a:p>
        </p:txBody>
      </p:sp>
      <p:sp>
        <p:nvSpPr>
          <p:cNvPr id="18" name="Text 16"/>
          <p:cNvSpPr/>
          <p:nvPr/>
        </p:nvSpPr>
        <p:spPr>
          <a:xfrm>
            <a:off x="7554635" y="2543294"/>
            <a:ext cx="2223016" cy="259318"/>
          </a:xfrm>
          <a:prstGeom prst="rect">
            <a:avLst/>
          </a:prstGeom>
          <a:noFill/>
          <a:ln/>
        </p:spPr>
        <p:txBody>
          <a:bodyPr wrap="none" lIns="0" tIns="0" rIns="0" bIns="0" rtlCol="0" anchor="t"/>
          <a:lstStyle/>
          <a:p>
            <a:pPr algn="ctr" indent="0" marL="0">
              <a:lnSpc>
                <a:spcPts val="2000"/>
              </a:lnSpc>
              <a:buNone/>
            </a:pPr>
            <a:r>
              <a:rPr lang="en-US" sz="1600" b="1" dirty="0">
                <a:solidFill>
                  <a:srgbClr val="55575A"/>
                </a:solidFill>
                <a:latin typeface="Hubot Sans Bold" pitchFamily="34" charset="0"/>
                <a:ea typeface="Hubot Sans Bold" pitchFamily="34" charset="-122"/>
                <a:cs typeface="Hubot Sans Bold" pitchFamily="34" charset="-120"/>
              </a:rPr>
              <a:t>Results Achieved</a:t>
            </a:r>
            <a:endParaRPr lang="en-US" sz="1600" dirty="0"/>
          </a:p>
        </p:txBody>
      </p:sp>
      <p:sp>
        <p:nvSpPr>
          <p:cNvPr id="19" name="Text 17"/>
          <p:cNvSpPr/>
          <p:nvPr/>
        </p:nvSpPr>
        <p:spPr>
          <a:xfrm>
            <a:off x="6233874" y="2902148"/>
            <a:ext cx="4864656" cy="531019"/>
          </a:xfrm>
          <a:prstGeom prst="rect">
            <a:avLst/>
          </a:prstGeom>
          <a:noFill/>
          <a:ln/>
        </p:spPr>
        <p:txBody>
          <a:bodyPr wrap="square" lIns="0" tIns="0" rIns="0" bIns="0" rtlCol="0" anchor="t"/>
          <a:lstStyle/>
          <a:p>
            <a:pPr algn="ctr" indent="0" marL="0">
              <a:lnSpc>
                <a:spcPts val="2050"/>
              </a:lnSpc>
              <a:buNone/>
            </a:pPr>
            <a:r>
              <a:rPr lang="en-US" sz="1300" dirty="0">
                <a:solidFill>
                  <a:srgbClr val="55575A"/>
                </a:solidFill>
                <a:latin typeface="Roboto Condensed" pitchFamily="34" charset="0"/>
                <a:ea typeface="Roboto Condensed" pitchFamily="34" charset="-122"/>
                <a:cs typeface="Roboto Condensed" pitchFamily="34" charset="-120"/>
              </a:rPr>
              <a:t>35% reduction in incomplete applications, faster turnaround times, and improved approval rates</a:t>
            </a:r>
            <a:endParaRPr lang="en-US" sz="1300" dirty="0"/>
          </a:p>
        </p:txBody>
      </p:sp>
      <p:sp>
        <p:nvSpPr>
          <p:cNvPr id="20" name="Shape 18"/>
          <p:cNvSpPr/>
          <p:nvPr/>
        </p:nvSpPr>
        <p:spPr>
          <a:xfrm>
            <a:off x="11356777" y="4097060"/>
            <a:ext cx="22860" cy="497919"/>
          </a:xfrm>
          <a:prstGeom prst="roundRect">
            <a:avLst>
              <a:gd name="adj" fmla="val 108914"/>
            </a:avLst>
          </a:prstGeom>
          <a:solidFill>
            <a:srgbClr val="AEB0A7"/>
          </a:solidFill>
          <a:ln/>
        </p:spPr>
      </p:sp>
      <p:sp>
        <p:nvSpPr>
          <p:cNvPr id="21" name="Shape 19"/>
          <p:cNvSpPr/>
          <p:nvPr/>
        </p:nvSpPr>
        <p:spPr>
          <a:xfrm>
            <a:off x="11181517" y="3910370"/>
            <a:ext cx="373380" cy="373380"/>
          </a:xfrm>
          <a:prstGeom prst="roundRect">
            <a:avLst>
              <a:gd name="adj" fmla="val 6668"/>
            </a:avLst>
          </a:prstGeom>
          <a:solidFill>
            <a:srgbClr val="C8CAC1">
              <a:alpha val="50000"/>
            </a:srgbClr>
          </a:solidFill>
          <a:ln/>
        </p:spPr>
      </p:sp>
      <p:sp>
        <p:nvSpPr>
          <p:cNvPr id="22" name="Text 20"/>
          <p:cNvSpPr/>
          <p:nvPr/>
        </p:nvSpPr>
        <p:spPr>
          <a:xfrm>
            <a:off x="11243727" y="3941505"/>
            <a:ext cx="248960" cy="311110"/>
          </a:xfrm>
          <a:prstGeom prst="rect">
            <a:avLst/>
          </a:prstGeom>
          <a:noFill/>
          <a:ln/>
        </p:spPr>
        <p:txBody>
          <a:bodyPr wrap="none" lIns="0" tIns="0" rIns="0" bIns="0" rtlCol="0" anchor="t"/>
          <a:lstStyle/>
          <a:p>
            <a:pPr algn="ctr" indent="0" marL="0">
              <a:lnSpc>
                <a:spcPts val="1950"/>
              </a:lnSpc>
              <a:buNone/>
            </a:pPr>
            <a:r>
              <a:rPr lang="en-US" sz="1950" b="1" dirty="0">
                <a:solidFill>
                  <a:srgbClr val="000000"/>
                </a:solidFill>
                <a:latin typeface="Hubot Sans Bold" pitchFamily="34" charset="0"/>
                <a:ea typeface="Hubot Sans Bold" pitchFamily="34" charset="-122"/>
                <a:cs typeface="Hubot Sans Bold" pitchFamily="34" charset="-120"/>
              </a:rPr>
              <a:t>4</a:t>
            </a:r>
            <a:endParaRPr lang="en-US" sz="1950" dirty="0"/>
          </a:p>
        </p:txBody>
      </p:sp>
      <p:sp>
        <p:nvSpPr>
          <p:cNvPr id="23" name="Text 21"/>
          <p:cNvSpPr/>
          <p:nvPr/>
        </p:nvSpPr>
        <p:spPr>
          <a:xfrm>
            <a:off x="10266759" y="4760952"/>
            <a:ext cx="2202775" cy="259318"/>
          </a:xfrm>
          <a:prstGeom prst="rect">
            <a:avLst/>
          </a:prstGeom>
          <a:noFill/>
          <a:ln/>
        </p:spPr>
        <p:txBody>
          <a:bodyPr wrap="none" lIns="0" tIns="0" rIns="0" bIns="0" rtlCol="0" anchor="t"/>
          <a:lstStyle/>
          <a:p>
            <a:pPr algn="ctr" indent="0" marL="0">
              <a:lnSpc>
                <a:spcPts val="2000"/>
              </a:lnSpc>
              <a:buNone/>
            </a:pPr>
            <a:r>
              <a:rPr lang="en-US" sz="1600" b="1" dirty="0">
                <a:solidFill>
                  <a:srgbClr val="55575A"/>
                </a:solidFill>
                <a:latin typeface="Hubot Sans Bold" pitchFamily="34" charset="0"/>
                <a:ea typeface="Hubot Sans Bold" pitchFamily="34" charset="-122"/>
                <a:cs typeface="Hubot Sans Bold" pitchFamily="34" charset="-120"/>
              </a:rPr>
              <a:t>Ongoing Success</a:t>
            </a:r>
            <a:endParaRPr lang="en-US" sz="1600" dirty="0"/>
          </a:p>
        </p:txBody>
      </p:sp>
      <p:sp>
        <p:nvSpPr>
          <p:cNvPr id="24" name="Text 22"/>
          <p:cNvSpPr/>
          <p:nvPr/>
        </p:nvSpPr>
        <p:spPr>
          <a:xfrm>
            <a:off x="8935879" y="5119807"/>
            <a:ext cx="4864656" cy="531019"/>
          </a:xfrm>
          <a:prstGeom prst="rect">
            <a:avLst/>
          </a:prstGeom>
          <a:noFill/>
          <a:ln/>
        </p:spPr>
        <p:txBody>
          <a:bodyPr wrap="square" lIns="0" tIns="0" rIns="0" bIns="0" rtlCol="0" anchor="t"/>
          <a:lstStyle/>
          <a:p>
            <a:pPr algn="ctr" indent="0" marL="0">
              <a:lnSpc>
                <a:spcPts val="2050"/>
              </a:lnSpc>
              <a:buNone/>
            </a:pPr>
            <a:r>
              <a:rPr lang="en-US" sz="1300" dirty="0">
                <a:solidFill>
                  <a:srgbClr val="55575A"/>
                </a:solidFill>
                <a:latin typeface="Roboto Condensed" pitchFamily="34" charset="0"/>
                <a:ea typeface="Roboto Condensed" pitchFamily="34" charset="-122"/>
                <a:cs typeface="Roboto Condensed" pitchFamily="34" charset="-120"/>
              </a:rPr>
              <a:t>Personalised checklists aligned with embassy requirements now standard practice</a:t>
            </a:r>
            <a:endParaRPr lang="en-US" sz="1300" dirty="0"/>
          </a:p>
        </p:txBody>
      </p:sp>
      <p:sp>
        <p:nvSpPr>
          <p:cNvPr id="25" name="Text 23"/>
          <p:cNvSpPr/>
          <p:nvPr/>
        </p:nvSpPr>
        <p:spPr>
          <a:xfrm>
            <a:off x="663893" y="6003488"/>
            <a:ext cx="2796064" cy="311110"/>
          </a:xfrm>
          <a:prstGeom prst="rect">
            <a:avLst/>
          </a:prstGeom>
          <a:noFill/>
          <a:ln/>
        </p:spPr>
        <p:txBody>
          <a:bodyPr wrap="none" lIns="0" tIns="0" rIns="0" bIns="0" rtlCol="0" anchor="t"/>
          <a:lstStyle/>
          <a:p>
            <a:pPr algn="l" indent="0" marL="0">
              <a:lnSpc>
                <a:spcPts val="2450"/>
              </a:lnSpc>
              <a:buNone/>
            </a:pPr>
            <a:r>
              <a:rPr lang="en-US" sz="1950" b="1" dirty="0">
                <a:solidFill>
                  <a:srgbClr val="0C0D0F"/>
                </a:solidFill>
                <a:latin typeface="Hubot Sans Bold" pitchFamily="34" charset="0"/>
                <a:ea typeface="Hubot Sans Bold" pitchFamily="34" charset="-122"/>
                <a:cs typeface="Hubot Sans Bold" pitchFamily="34" charset="-120"/>
              </a:rPr>
              <a:t>Key Achievements</a:t>
            </a:r>
            <a:endParaRPr lang="en-US" sz="1950" dirty="0"/>
          </a:p>
        </p:txBody>
      </p:sp>
      <p:sp>
        <p:nvSpPr>
          <p:cNvPr id="26" name="Text 24"/>
          <p:cNvSpPr/>
          <p:nvPr/>
        </p:nvSpPr>
        <p:spPr>
          <a:xfrm>
            <a:off x="663893" y="6480572"/>
            <a:ext cx="6448901" cy="265509"/>
          </a:xfrm>
          <a:prstGeom prst="rect">
            <a:avLst/>
          </a:prstGeom>
          <a:noFill/>
          <a:ln/>
        </p:spPr>
        <p:txBody>
          <a:bodyPr wrap="none" lIns="0" tIns="0" rIns="0" bIns="0" rtlCol="0" anchor="t"/>
          <a:lstStyle/>
          <a:p>
            <a:pPr algn="l" marL="342900" indent="-342900">
              <a:lnSpc>
                <a:spcPts val="2050"/>
              </a:lnSpc>
              <a:buSzPct val="100000"/>
              <a:buChar char="•"/>
            </a:pPr>
            <a:r>
              <a:rPr lang="en-US" sz="1300" dirty="0">
                <a:solidFill>
                  <a:srgbClr val="55575A"/>
                </a:solidFill>
                <a:latin typeface="Roboto Condensed" pitchFamily="34" charset="0"/>
                <a:ea typeface="Roboto Condensed" pitchFamily="34" charset="-122"/>
                <a:cs typeface="Roboto Condensed" pitchFamily="34" charset="-120"/>
              </a:rPr>
              <a:t>Guided over 5,000 students through complex eligibility requirements</a:t>
            </a:r>
            <a:endParaRPr lang="en-US" sz="1300" dirty="0"/>
          </a:p>
        </p:txBody>
      </p:sp>
      <p:sp>
        <p:nvSpPr>
          <p:cNvPr id="27" name="Text 25"/>
          <p:cNvSpPr/>
          <p:nvPr/>
        </p:nvSpPr>
        <p:spPr>
          <a:xfrm>
            <a:off x="663893" y="6804065"/>
            <a:ext cx="6448901" cy="265509"/>
          </a:xfrm>
          <a:prstGeom prst="rect">
            <a:avLst/>
          </a:prstGeom>
          <a:noFill/>
          <a:ln/>
        </p:spPr>
        <p:txBody>
          <a:bodyPr wrap="none" lIns="0" tIns="0" rIns="0" bIns="0" rtlCol="0" anchor="t"/>
          <a:lstStyle/>
          <a:p>
            <a:pPr algn="l" marL="342900" indent="-342900">
              <a:lnSpc>
                <a:spcPts val="2050"/>
              </a:lnSpc>
              <a:buSzPct val="100000"/>
              <a:buChar char="•"/>
            </a:pPr>
            <a:r>
              <a:rPr lang="en-US" sz="1300" dirty="0">
                <a:solidFill>
                  <a:srgbClr val="55575A"/>
                </a:solidFill>
                <a:latin typeface="Roboto Condensed" pitchFamily="34" charset="0"/>
                <a:ea typeface="Roboto Condensed" pitchFamily="34" charset="-122"/>
                <a:cs typeface="Roboto Condensed" pitchFamily="34" charset="-120"/>
              </a:rPr>
              <a:t>Reduced application preparation time by an average of 8 days</a:t>
            </a:r>
            <a:endParaRPr lang="en-US" sz="1300" dirty="0"/>
          </a:p>
        </p:txBody>
      </p:sp>
      <p:sp>
        <p:nvSpPr>
          <p:cNvPr id="28" name="Text 26"/>
          <p:cNvSpPr/>
          <p:nvPr/>
        </p:nvSpPr>
        <p:spPr>
          <a:xfrm>
            <a:off x="663893" y="7127557"/>
            <a:ext cx="6448901" cy="265509"/>
          </a:xfrm>
          <a:prstGeom prst="rect">
            <a:avLst/>
          </a:prstGeom>
          <a:noFill/>
          <a:ln/>
        </p:spPr>
        <p:txBody>
          <a:bodyPr wrap="none" lIns="0" tIns="0" rIns="0" bIns="0" rtlCol="0" anchor="t"/>
          <a:lstStyle/>
          <a:p>
            <a:pPr algn="l" marL="342900" indent="-342900">
              <a:lnSpc>
                <a:spcPts val="2050"/>
              </a:lnSpc>
              <a:buSzPct val="100000"/>
              <a:buChar char="•"/>
            </a:pPr>
            <a:r>
              <a:rPr lang="en-US" sz="1300" dirty="0">
                <a:solidFill>
                  <a:srgbClr val="55575A"/>
                </a:solidFill>
                <a:latin typeface="Roboto Condensed" pitchFamily="34" charset="0"/>
                <a:ea typeface="Roboto Condensed" pitchFamily="34" charset="-122"/>
                <a:cs typeface="Roboto Condensed" pitchFamily="34" charset="-120"/>
              </a:rPr>
              <a:t>Provided country-specific document guidance for 15+ universities</a:t>
            </a:r>
            <a:endParaRPr lang="en-US" sz="1300" dirty="0"/>
          </a:p>
        </p:txBody>
      </p:sp>
      <p:sp>
        <p:nvSpPr>
          <p:cNvPr id="29" name="Text 27"/>
          <p:cNvSpPr/>
          <p:nvPr/>
        </p:nvSpPr>
        <p:spPr>
          <a:xfrm>
            <a:off x="663893" y="7451050"/>
            <a:ext cx="6448901" cy="265509"/>
          </a:xfrm>
          <a:prstGeom prst="rect">
            <a:avLst/>
          </a:prstGeom>
          <a:noFill/>
          <a:ln/>
        </p:spPr>
        <p:txBody>
          <a:bodyPr wrap="none" lIns="0" tIns="0" rIns="0" bIns="0" rtlCol="0" anchor="t"/>
          <a:lstStyle/>
          <a:p>
            <a:pPr algn="l" marL="342900" indent="-342900">
              <a:lnSpc>
                <a:spcPts val="2050"/>
              </a:lnSpc>
              <a:buSzPct val="100000"/>
              <a:buChar char="•"/>
            </a:pPr>
            <a:r>
              <a:rPr lang="en-US" sz="1300" dirty="0">
                <a:solidFill>
                  <a:srgbClr val="55575A"/>
                </a:solidFill>
                <a:latin typeface="Roboto Condensed" pitchFamily="34" charset="0"/>
                <a:ea typeface="Roboto Condensed" pitchFamily="34" charset="-122"/>
                <a:cs typeface="Roboto Condensed" pitchFamily="34" charset="-120"/>
              </a:rPr>
              <a:t>Enabled consultants to handle 3x more applications with same resources</a:t>
            </a:r>
            <a:endParaRPr lang="en-US" sz="1300" dirty="0"/>
          </a:p>
        </p:txBody>
      </p:sp>
      <p:sp>
        <p:nvSpPr>
          <p:cNvPr id="30" name="Text 28"/>
          <p:cNvSpPr/>
          <p:nvPr/>
        </p:nvSpPr>
        <p:spPr>
          <a:xfrm>
            <a:off x="7774186" y="6024205"/>
            <a:ext cx="6199942" cy="531019"/>
          </a:xfrm>
          <a:prstGeom prst="rect">
            <a:avLst/>
          </a:prstGeom>
          <a:noFill/>
          <a:ln/>
        </p:spPr>
        <p:txBody>
          <a:bodyPr wrap="square" lIns="0" tIns="0" rIns="0" bIns="0" rtlCol="0" anchor="t"/>
          <a:lstStyle/>
          <a:p>
            <a:pPr algn="l" indent="0" marL="0">
              <a:lnSpc>
                <a:spcPts val="2050"/>
              </a:lnSpc>
              <a:buNone/>
            </a:pPr>
            <a:r>
              <a:rPr lang="en-US" sz="1300" dirty="0">
                <a:solidFill>
                  <a:srgbClr val="55575A"/>
                </a:solidFill>
                <a:latin typeface="Roboto Condensed" pitchFamily="34" charset="0"/>
                <a:ea typeface="Roboto Condensed" pitchFamily="34" charset="-122"/>
                <a:cs typeface="Roboto Condensed" pitchFamily="34" charset="-120"/>
              </a:rPr>
              <a:t>"SwiftVisa transformed our student counselling process. Our clients now approach visa applications with confidence and clarity, and our approval rates have never been higher."</a:t>
            </a:r>
            <a:endParaRPr lang="en-US" sz="1300" dirty="0"/>
          </a:p>
        </p:txBody>
      </p:sp>
      <p:sp>
        <p:nvSpPr>
          <p:cNvPr id="31" name="Text 29"/>
          <p:cNvSpPr/>
          <p:nvPr/>
        </p:nvSpPr>
        <p:spPr>
          <a:xfrm>
            <a:off x="7774186" y="6704528"/>
            <a:ext cx="6199942" cy="265509"/>
          </a:xfrm>
          <a:prstGeom prst="rect">
            <a:avLst/>
          </a:prstGeom>
          <a:noFill/>
          <a:ln/>
        </p:spPr>
        <p:txBody>
          <a:bodyPr wrap="none" lIns="0" tIns="0" rIns="0" bIns="0" rtlCol="0" anchor="t"/>
          <a:lstStyle/>
          <a:p>
            <a:pPr algn="l" indent="0" marL="0">
              <a:lnSpc>
                <a:spcPts val="2050"/>
              </a:lnSpc>
              <a:buNone/>
            </a:pPr>
            <a:r>
              <a:rPr lang="en-US" sz="1300" dirty="0">
                <a:solidFill>
                  <a:srgbClr val="55575A"/>
                </a:solidFill>
                <a:latin typeface="Roboto Condensed" pitchFamily="34" charset="0"/>
                <a:ea typeface="Roboto Condensed" pitchFamily="34" charset="-122"/>
                <a:cs typeface="Roboto Condensed" pitchFamily="34" charset="-120"/>
              </a:rPr>
              <a:t>— Priya Sharma, Director, Global Education Consultancy</a:t>
            </a:r>
            <a:endParaRPr lang="en-US" sz="1300" dirty="0"/>
          </a:p>
        </p:txBody>
      </p:sp>
      <p:sp>
        <p:nvSpPr>
          <p:cNvPr id="32" name="Shape 30"/>
          <p:cNvSpPr/>
          <p:nvPr/>
        </p:nvSpPr>
        <p:spPr>
          <a:xfrm>
            <a:off x="7525226" y="6024205"/>
            <a:ext cx="22860" cy="945833"/>
          </a:xfrm>
          <a:prstGeom prst="rect">
            <a:avLst/>
          </a:prstGeom>
          <a:solidFill>
            <a:srgbClr val="1E1E1A"/>
          </a:solidFill>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995482"/>
            <a:ext cx="11403687" cy="620078"/>
          </a:xfrm>
          <a:prstGeom prst="rect">
            <a:avLst/>
          </a:prstGeom>
          <a:noFill/>
          <a:ln/>
        </p:spPr>
        <p:txBody>
          <a:bodyPr wrap="none" lIns="0" tIns="0" rIns="0" bIns="0" rtlCol="0" anchor="t"/>
          <a:lstStyle/>
          <a:p>
            <a:pPr algn="l" indent="0" marL="0">
              <a:lnSpc>
                <a:spcPts val="4850"/>
              </a:lnSpc>
              <a:buNone/>
            </a:pPr>
            <a:r>
              <a:rPr lang="en-US" sz="3900" b="1" dirty="0">
                <a:solidFill>
                  <a:srgbClr val="0C0D0F"/>
                </a:solidFill>
                <a:latin typeface="Hubot Sans Bold" pitchFamily="34" charset="0"/>
                <a:ea typeface="Hubot Sans Bold" pitchFamily="34" charset="-122"/>
                <a:cs typeface="Hubot Sans Bold" pitchFamily="34" charset="-120"/>
              </a:rPr>
              <a:t>Security and Compliance at the Core</a:t>
            </a:r>
            <a:endParaRPr lang="en-US" sz="3900" dirty="0"/>
          </a:p>
        </p:txBody>
      </p:sp>
      <p:sp>
        <p:nvSpPr>
          <p:cNvPr id="3" name="Text 1"/>
          <p:cNvSpPr/>
          <p:nvPr/>
        </p:nvSpPr>
        <p:spPr>
          <a:xfrm>
            <a:off x="793790" y="2012394"/>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55575A"/>
                </a:solidFill>
                <a:latin typeface="Roboto Condensed" pitchFamily="34" charset="0"/>
                <a:ea typeface="Roboto Condensed" pitchFamily="34" charset="-122"/>
                <a:cs typeface="Roboto Condensed" pitchFamily="34" charset="-120"/>
              </a:rPr>
              <a:t>SwiftVisa is built on a foundation of robust security protocols and strict compliance with data protection regulations. We understand that visa applications involve highly sensitive personal information, including passport details, financial records, and biometric data.</a:t>
            </a:r>
            <a:endParaRPr lang="en-US" sz="1550" dirty="0"/>
          </a:p>
        </p:txBody>
      </p:sp>
      <p:sp>
        <p:nvSpPr>
          <p:cNvPr id="4" name="Shape 2"/>
          <p:cNvSpPr/>
          <p:nvPr/>
        </p:nvSpPr>
        <p:spPr>
          <a:xfrm>
            <a:off x="793790" y="2870716"/>
            <a:ext cx="446484" cy="446484"/>
          </a:xfrm>
          <a:prstGeom prst="roundRect">
            <a:avLst>
              <a:gd name="adj" fmla="val 6668"/>
            </a:avLst>
          </a:prstGeom>
          <a:solidFill>
            <a:srgbClr val="C8CAC1">
              <a:alpha val="50000"/>
            </a:srgbClr>
          </a:solidFill>
          <a:ln/>
        </p:spPr>
      </p:sp>
      <p:sp>
        <p:nvSpPr>
          <p:cNvPr id="5" name="Text 3"/>
          <p:cNvSpPr/>
          <p:nvPr/>
        </p:nvSpPr>
        <p:spPr>
          <a:xfrm>
            <a:off x="868204" y="2907923"/>
            <a:ext cx="297656" cy="372070"/>
          </a:xfrm>
          <a:prstGeom prst="rect">
            <a:avLst/>
          </a:prstGeom>
          <a:noFill/>
          <a:ln/>
        </p:spPr>
        <p:txBody>
          <a:bodyPr wrap="none" lIns="0" tIns="0" rIns="0" bIns="0" rtlCol="0" anchor="t"/>
          <a:lstStyle/>
          <a:p>
            <a:pPr algn="ctr" indent="0" marL="0">
              <a:lnSpc>
                <a:spcPts val="2300"/>
              </a:lnSpc>
              <a:buNone/>
            </a:pPr>
            <a:r>
              <a:rPr lang="en-US" sz="2300" b="1" dirty="0">
                <a:solidFill>
                  <a:srgbClr val="000000"/>
                </a:solidFill>
                <a:latin typeface="Hubot Sans Bold" pitchFamily="34" charset="0"/>
                <a:ea typeface="Hubot Sans Bold" pitchFamily="34" charset="-122"/>
                <a:cs typeface="Hubot Sans Bold" pitchFamily="34" charset="-120"/>
              </a:rPr>
              <a:t>1</a:t>
            </a:r>
            <a:endParaRPr lang="en-US" sz="2300" dirty="0"/>
          </a:p>
        </p:txBody>
      </p:sp>
      <p:sp>
        <p:nvSpPr>
          <p:cNvPr id="6" name="Text 4"/>
          <p:cNvSpPr/>
          <p:nvPr/>
        </p:nvSpPr>
        <p:spPr>
          <a:xfrm>
            <a:off x="1438632" y="2938939"/>
            <a:ext cx="3649980" cy="310158"/>
          </a:xfrm>
          <a:prstGeom prst="rect">
            <a:avLst/>
          </a:prstGeom>
          <a:noFill/>
          <a:ln/>
        </p:spPr>
        <p:txBody>
          <a:bodyPr wrap="none" lIns="0" tIns="0" rIns="0" bIns="0" rtlCol="0" anchor="t"/>
          <a:lstStyle/>
          <a:p>
            <a:pPr algn="l" indent="0" marL="0">
              <a:lnSpc>
                <a:spcPts val="2400"/>
              </a:lnSpc>
              <a:buNone/>
            </a:pPr>
            <a:r>
              <a:rPr lang="en-US" sz="1950" b="1" dirty="0">
                <a:solidFill>
                  <a:srgbClr val="55575A"/>
                </a:solidFill>
                <a:latin typeface="Hubot Sans Bold" pitchFamily="34" charset="0"/>
                <a:ea typeface="Hubot Sans Bold" pitchFamily="34" charset="-122"/>
                <a:cs typeface="Hubot Sans Bold" pitchFamily="34" charset="-120"/>
              </a:rPr>
              <a:t>Data Privacy Standards</a:t>
            </a:r>
            <a:endParaRPr lang="en-US" sz="1950" dirty="0"/>
          </a:p>
        </p:txBody>
      </p:sp>
      <p:sp>
        <p:nvSpPr>
          <p:cNvPr id="7" name="Text 5"/>
          <p:cNvSpPr/>
          <p:nvPr/>
        </p:nvSpPr>
        <p:spPr>
          <a:xfrm>
            <a:off x="1438632" y="3368159"/>
            <a:ext cx="5752505" cy="635079"/>
          </a:xfrm>
          <a:prstGeom prst="rect">
            <a:avLst/>
          </a:prstGeom>
          <a:noFill/>
          <a:ln/>
        </p:spPr>
        <p:txBody>
          <a:bodyPr wrap="square" lIns="0" tIns="0" rIns="0" bIns="0" rtlCol="0" anchor="t"/>
          <a:lstStyle/>
          <a:p>
            <a:pPr algn="l" indent="0" marL="0">
              <a:lnSpc>
                <a:spcPts val="2500"/>
              </a:lnSpc>
              <a:buNone/>
            </a:pPr>
            <a:r>
              <a:rPr lang="en-US" sz="1550" dirty="0">
                <a:solidFill>
                  <a:srgbClr val="55575A"/>
                </a:solidFill>
                <a:latin typeface="Roboto Condensed" pitchFamily="34" charset="0"/>
                <a:ea typeface="Roboto Condensed" pitchFamily="34" charset="-122"/>
                <a:cs typeface="Roboto Condensed" pitchFamily="34" charset="-120"/>
              </a:rPr>
              <a:t>Full compliance with Indian Personal Data Protection Bill, GDPR, and international privacy frameworks governing cross-border data transfers</a:t>
            </a:r>
            <a:endParaRPr lang="en-US" sz="1550" dirty="0"/>
          </a:p>
        </p:txBody>
      </p:sp>
      <p:sp>
        <p:nvSpPr>
          <p:cNvPr id="8" name="Shape 6"/>
          <p:cNvSpPr/>
          <p:nvPr/>
        </p:nvSpPr>
        <p:spPr>
          <a:xfrm>
            <a:off x="7439144" y="2870716"/>
            <a:ext cx="446484" cy="446484"/>
          </a:xfrm>
          <a:prstGeom prst="roundRect">
            <a:avLst>
              <a:gd name="adj" fmla="val 6668"/>
            </a:avLst>
          </a:prstGeom>
          <a:solidFill>
            <a:srgbClr val="C8CAC1">
              <a:alpha val="50000"/>
            </a:srgbClr>
          </a:solidFill>
          <a:ln/>
        </p:spPr>
      </p:sp>
      <p:sp>
        <p:nvSpPr>
          <p:cNvPr id="9" name="Text 7"/>
          <p:cNvSpPr/>
          <p:nvPr/>
        </p:nvSpPr>
        <p:spPr>
          <a:xfrm>
            <a:off x="7513558" y="2907923"/>
            <a:ext cx="297656" cy="372070"/>
          </a:xfrm>
          <a:prstGeom prst="rect">
            <a:avLst/>
          </a:prstGeom>
          <a:noFill/>
          <a:ln/>
        </p:spPr>
        <p:txBody>
          <a:bodyPr wrap="none" lIns="0" tIns="0" rIns="0" bIns="0" rtlCol="0" anchor="t"/>
          <a:lstStyle/>
          <a:p>
            <a:pPr algn="ctr" indent="0" marL="0">
              <a:lnSpc>
                <a:spcPts val="2300"/>
              </a:lnSpc>
              <a:buNone/>
            </a:pPr>
            <a:r>
              <a:rPr lang="en-US" sz="2300" b="1" dirty="0">
                <a:solidFill>
                  <a:srgbClr val="000000"/>
                </a:solidFill>
                <a:latin typeface="Hubot Sans Bold" pitchFamily="34" charset="0"/>
                <a:ea typeface="Hubot Sans Bold" pitchFamily="34" charset="-122"/>
                <a:cs typeface="Hubot Sans Bold" pitchFamily="34" charset="-120"/>
              </a:rPr>
              <a:t>2</a:t>
            </a:r>
            <a:endParaRPr lang="en-US" sz="2300" dirty="0"/>
          </a:p>
        </p:txBody>
      </p:sp>
      <p:sp>
        <p:nvSpPr>
          <p:cNvPr id="10" name="Text 8"/>
          <p:cNvSpPr/>
          <p:nvPr/>
        </p:nvSpPr>
        <p:spPr>
          <a:xfrm>
            <a:off x="8083987" y="2938939"/>
            <a:ext cx="3602831" cy="310158"/>
          </a:xfrm>
          <a:prstGeom prst="rect">
            <a:avLst/>
          </a:prstGeom>
          <a:noFill/>
          <a:ln/>
        </p:spPr>
        <p:txBody>
          <a:bodyPr wrap="none" lIns="0" tIns="0" rIns="0" bIns="0" rtlCol="0" anchor="t"/>
          <a:lstStyle/>
          <a:p>
            <a:pPr algn="l" indent="0" marL="0">
              <a:lnSpc>
                <a:spcPts val="2400"/>
              </a:lnSpc>
              <a:buNone/>
            </a:pPr>
            <a:r>
              <a:rPr lang="en-US" sz="1950" b="1" dirty="0">
                <a:solidFill>
                  <a:srgbClr val="55575A"/>
                </a:solidFill>
                <a:latin typeface="Hubot Sans Bold" pitchFamily="34" charset="0"/>
                <a:ea typeface="Hubot Sans Bold" pitchFamily="34" charset="-122"/>
                <a:cs typeface="Hubot Sans Bold" pitchFamily="34" charset="-120"/>
              </a:rPr>
              <a:t>Secure Infrastructure</a:t>
            </a:r>
            <a:endParaRPr lang="en-US" sz="1950" dirty="0"/>
          </a:p>
        </p:txBody>
      </p:sp>
      <p:sp>
        <p:nvSpPr>
          <p:cNvPr id="11" name="Text 9"/>
          <p:cNvSpPr/>
          <p:nvPr/>
        </p:nvSpPr>
        <p:spPr>
          <a:xfrm>
            <a:off x="8083987" y="3368159"/>
            <a:ext cx="5752624" cy="952619"/>
          </a:xfrm>
          <a:prstGeom prst="rect">
            <a:avLst/>
          </a:prstGeom>
          <a:noFill/>
          <a:ln/>
        </p:spPr>
        <p:txBody>
          <a:bodyPr wrap="square" lIns="0" tIns="0" rIns="0" bIns="0" rtlCol="0" anchor="t"/>
          <a:lstStyle/>
          <a:p>
            <a:pPr algn="l" indent="0" marL="0">
              <a:lnSpc>
                <a:spcPts val="2500"/>
              </a:lnSpc>
              <a:buNone/>
            </a:pPr>
            <a:r>
              <a:rPr lang="en-US" sz="1550" dirty="0">
                <a:solidFill>
                  <a:srgbClr val="55575A"/>
                </a:solidFill>
                <a:latin typeface="Roboto Condensed" pitchFamily="34" charset="0"/>
                <a:ea typeface="Roboto Condensed" pitchFamily="34" charset="-122"/>
                <a:cs typeface="Roboto Condensed" pitchFamily="34" charset="-120"/>
              </a:rPr>
              <a:t>End-to-end encryption, secure cloud storage, and multi-factor authentication protect all applicant information throughout the screening process</a:t>
            </a:r>
            <a:endParaRPr lang="en-US" sz="1550" dirty="0"/>
          </a:p>
        </p:txBody>
      </p:sp>
      <p:sp>
        <p:nvSpPr>
          <p:cNvPr id="12" name="Shape 10"/>
          <p:cNvSpPr/>
          <p:nvPr/>
        </p:nvSpPr>
        <p:spPr>
          <a:xfrm>
            <a:off x="793790" y="4717613"/>
            <a:ext cx="446484" cy="446484"/>
          </a:xfrm>
          <a:prstGeom prst="roundRect">
            <a:avLst>
              <a:gd name="adj" fmla="val 6668"/>
            </a:avLst>
          </a:prstGeom>
          <a:solidFill>
            <a:srgbClr val="C8CAC1">
              <a:alpha val="50000"/>
            </a:srgbClr>
          </a:solidFill>
          <a:ln/>
        </p:spPr>
      </p:sp>
      <p:sp>
        <p:nvSpPr>
          <p:cNvPr id="13" name="Text 11"/>
          <p:cNvSpPr/>
          <p:nvPr/>
        </p:nvSpPr>
        <p:spPr>
          <a:xfrm>
            <a:off x="868204" y="4754820"/>
            <a:ext cx="297656" cy="372070"/>
          </a:xfrm>
          <a:prstGeom prst="rect">
            <a:avLst/>
          </a:prstGeom>
          <a:noFill/>
          <a:ln/>
        </p:spPr>
        <p:txBody>
          <a:bodyPr wrap="none" lIns="0" tIns="0" rIns="0" bIns="0" rtlCol="0" anchor="t"/>
          <a:lstStyle/>
          <a:p>
            <a:pPr algn="ctr" indent="0" marL="0">
              <a:lnSpc>
                <a:spcPts val="2300"/>
              </a:lnSpc>
              <a:buNone/>
            </a:pPr>
            <a:r>
              <a:rPr lang="en-US" sz="2300" b="1" dirty="0">
                <a:solidFill>
                  <a:srgbClr val="000000"/>
                </a:solidFill>
                <a:latin typeface="Hubot Sans Bold" pitchFamily="34" charset="0"/>
                <a:ea typeface="Hubot Sans Bold" pitchFamily="34" charset="-122"/>
                <a:cs typeface="Hubot Sans Bold" pitchFamily="34" charset="-120"/>
              </a:rPr>
              <a:t>3</a:t>
            </a:r>
            <a:endParaRPr lang="en-US" sz="2300" dirty="0"/>
          </a:p>
        </p:txBody>
      </p:sp>
      <p:sp>
        <p:nvSpPr>
          <p:cNvPr id="14" name="Text 12"/>
          <p:cNvSpPr/>
          <p:nvPr/>
        </p:nvSpPr>
        <p:spPr>
          <a:xfrm>
            <a:off x="1438632" y="4785836"/>
            <a:ext cx="3046809" cy="310158"/>
          </a:xfrm>
          <a:prstGeom prst="rect">
            <a:avLst/>
          </a:prstGeom>
          <a:noFill/>
          <a:ln/>
        </p:spPr>
        <p:txBody>
          <a:bodyPr wrap="none" lIns="0" tIns="0" rIns="0" bIns="0" rtlCol="0" anchor="t"/>
          <a:lstStyle/>
          <a:p>
            <a:pPr algn="l" indent="0" marL="0">
              <a:lnSpc>
                <a:spcPts val="2400"/>
              </a:lnSpc>
              <a:buNone/>
            </a:pPr>
            <a:r>
              <a:rPr lang="en-US" sz="1950" b="1" dirty="0">
                <a:solidFill>
                  <a:srgbClr val="55575A"/>
                </a:solidFill>
                <a:latin typeface="Hubot Sans Bold" pitchFamily="34" charset="0"/>
                <a:ea typeface="Hubot Sans Bold" pitchFamily="34" charset="-122"/>
                <a:cs typeface="Hubot Sans Bold" pitchFamily="34" charset="-120"/>
              </a:rPr>
              <a:t>Regulatory Updates</a:t>
            </a:r>
            <a:endParaRPr lang="en-US" sz="1950" dirty="0"/>
          </a:p>
        </p:txBody>
      </p:sp>
      <p:sp>
        <p:nvSpPr>
          <p:cNvPr id="15" name="Text 13"/>
          <p:cNvSpPr/>
          <p:nvPr/>
        </p:nvSpPr>
        <p:spPr>
          <a:xfrm>
            <a:off x="1438632" y="5215057"/>
            <a:ext cx="5752505" cy="635079"/>
          </a:xfrm>
          <a:prstGeom prst="rect">
            <a:avLst/>
          </a:prstGeom>
          <a:noFill/>
          <a:ln/>
        </p:spPr>
        <p:txBody>
          <a:bodyPr wrap="square" lIns="0" tIns="0" rIns="0" bIns="0" rtlCol="0" anchor="t"/>
          <a:lstStyle/>
          <a:p>
            <a:pPr algn="l" indent="0" marL="0">
              <a:lnSpc>
                <a:spcPts val="2500"/>
              </a:lnSpc>
              <a:buNone/>
            </a:pPr>
            <a:r>
              <a:rPr lang="en-US" sz="1550" dirty="0">
                <a:solidFill>
                  <a:srgbClr val="55575A"/>
                </a:solidFill>
                <a:latin typeface="Roboto Condensed" pitchFamily="34" charset="0"/>
                <a:ea typeface="Roboto Condensed" pitchFamily="34" charset="-122"/>
                <a:cs typeface="Roboto Condensed" pitchFamily="34" charset="-120"/>
              </a:rPr>
              <a:t>AI models continuously updated to reflect changing visa regulations, embassy requirements, and immigration policy shifts across all countries</a:t>
            </a:r>
            <a:endParaRPr lang="en-US" sz="1550" dirty="0"/>
          </a:p>
        </p:txBody>
      </p:sp>
      <p:sp>
        <p:nvSpPr>
          <p:cNvPr id="16" name="Shape 14"/>
          <p:cNvSpPr/>
          <p:nvPr/>
        </p:nvSpPr>
        <p:spPr>
          <a:xfrm>
            <a:off x="7439144" y="4717613"/>
            <a:ext cx="446484" cy="446484"/>
          </a:xfrm>
          <a:prstGeom prst="roundRect">
            <a:avLst>
              <a:gd name="adj" fmla="val 6668"/>
            </a:avLst>
          </a:prstGeom>
          <a:solidFill>
            <a:srgbClr val="C8CAC1">
              <a:alpha val="50000"/>
            </a:srgbClr>
          </a:solidFill>
          <a:ln/>
        </p:spPr>
      </p:sp>
      <p:sp>
        <p:nvSpPr>
          <p:cNvPr id="17" name="Text 15"/>
          <p:cNvSpPr/>
          <p:nvPr/>
        </p:nvSpPr>
        <p:spPr>
          <a:xfrm>
            <a:off x="7513558" y="4754820"/>
            <a:ext cx="297656" cy="372070"/>
          </a:xfrm>
          <a:prstGeom prst="rect">
            <a:avLst/>
          </a:prstGeom>
          <a:noFill/>
          <a:ln/>
        </p:spPr>
        <p:txBody>
          <a:bodyPr wrap="none" lIns="0" tIns="0" rIns="0" bIns="0" rtlCol="0" anchor="t"/>
          <a:lstStyle/>
          <a:p>
            <a:pPr algn="ctr" indent="0" marL="0">
              <a:lnSpc>
                <a:spcPts val="2300"/>
              </a:lnSpc>
              <a:buNone/>
            </a:pPr>
            <a:r>
              <a:rPr lang="en-US" sz="2300" b="1" dirty="0">
                <a:solidFill>
                  <a:srgbClr val="000000"/>
                </a:solidFill>
                <a:latin typeface="Hubot Sans Bold" pitchFamily="34" charset="0"/>
                <a:ea typeface="Hubot Sans Bold" pitchFamily="34" charset="-122"/>
                <a:cs typeface="Hubot Sans Bold" pitchFamily="34" charset="-120"/>
              </a:rPr>
              <a:t>4</a:t>
            </a:r>
            <a:endParaRPr lang="en-US" sz="2300" dirty="0"/>
          </a:p>
        </p:txBody>
      </p:sp>
      <p:sp>
        <p:nvSpPr>
          <p:cNvPr id="18" name="Text 16"/>
          <p:cNvSpPr/>
          <p:nvPr/>
        </p:nvSpPr>
        <p:spPr>
          <a:xfrm>
            <a:off x="8083987" y="4785836"/>
            <a:ext cx="3476387" cy="310158"/>
          </a:xfrm>
          <a:prstGeom prst="rect">
            <a:avLst/>
          </a:prstGeom>
          <a:noFill/>
          <a:ln/>
        </p:spPr>
        <p:txBody>
          <a:bodyPr wrap="none" lIns="0" tIns="0" rIns="0" bIns="0" rtlCol="0" anchor="t"/>
          <a:lstStyle/>
          <a:p>
            <a:pPr algn="l" indent="0" marL="0">
              <a:lnSpc>
                <a:spcPts val="2400"/>
              </a:lnSpc>
              <a:buNone/>
            </a:pPr>
            <a:r>
              <a:rPr lang="en-US" sz="1950" b="1" dirty="0">
                <a:solidFill>
                  <a:srgbClr val="55575A"/>
                </a:solidFill>
                <a:latin typeface="Hubot Sans Bold" pitchFamily="34" charset="0"/>
                <a:ea typeface="Hubot Sans Bold" pitchFamily="34" charset="-122"/>
                <a:cs typeface="Hubot Sans Bold" pitchFamily="34" charset="-120"/>
              </a:rPr>
              <a:t>Transparent Auditing</a:t>
            </a:r>
            <a:endParaRPr lang="en-US" sz="1950" dirty="0"/>
          </a:p>
        </p:txBody>
      </p:sp>
      <p:sp>
        <p:nvSpPr>
          <p:cNvPr id="19" name="Text 17"/>
          <p:cNvSpPr/>
          <p:nvPr/>
        </p:nvSpPr>
        <p:spPr>
          <a:xfrm>
            <a:off x="8083987" y="5215057"/>
            <a:ext cx="5752624" cy="635079"/>
          </a:xfrm>
          <a:prstGeom prst="rect">
            <a:avLst/>
          </a:prstGeom>
          <a:noFill/>
          <a:ln/>
        </p:spPr>
        <p:txBody>
          <a:bodyPr wrap="square" lIns="0" tIns="0" rIns="0" bIns="0" rtlCol="0" anchor="t"/>
          <a:lstStyle/>
          <a:p>
            <a:pPr algn="l" indent="0" marL="0">
              <a:lnSpc>
                <a:spcPts val="2500"/>
              </a:lnSpc>
              <a:buNone/>
            </a:pPr>
            <a:r>
              <a:rPr lang="en-US" sz="1550" dirty="0">
                <a:solidFill>
                  <a:srgbClr val="55575A"/>
                </a:solidFill>
                <a:latin typeface="Roboto Condensed" pitchFamily="34" charset="0"/>
                <a:ea typeface="Roboto Condensed" pitchFamily="34" charset="-122"/>
                <a:cs typeface="Roboto Condensed" pitchFamily="34" charset="-120"/>
              </a:rPr>
              <a:t>Comprehensive audit trails ensure accountability, enable compliance verification, and build trust with users and regulatory authorities</a:t>
            </a:r>
            <a:endParaRPr lang="en-US" sz="1550" dirty="0"/>
          </a:p>
        </p:txBody>
      </p:sp>
      <p:sp>
        <p:nvSpPr>
          <p:cNvPr id="20" name="Shape 18"/>
          <p:cNvSpPr/>
          <p:nvPr/>
        </p:nvSpPr>
        <p:spPr>
          <a:xfrm>
            <a:off x="793790" y="6073378"/>
            <a:ext cx="13042821" cy="1160740"/>
          </a:xfrm>
          <a:prstGeom prst="roundRect">
            <a:avLst>
              <a:gd name="adj" fmla="val 2565"/>
            </a:avLst>
          </a:prstGeom>
          <a:solidFill>
            <a:srgbClr val="DBDBD6"/>
          </a:solidFill>
          <a:ln/>
        </p:spPr>
      </p:sp>
      <p:pic>
        <p:nvPicPr>
          <p:cNvPr id="21" name="Image 0" descr="preencoded.png">    </p:cNvPr>
          <p:cNvPicPr>
            <a:picLocks noChangeAspect="1"/>
          </p:cNvPicPr>
          <p:nvPr/>
        </p:nvPicPr>
        <p:blipFill>
          <a:blip r:embed="rId1"/>
          <a:stretch>
            <a:fillRect/>
          </a:stretch>
        </p:blipFill>
        <p:spPr>
          <a:xfrm>
            <a:off x="992148" y="6368653"/>
            <a:ext cx="248007" cy="198358"/>
          </a:xfrm>
          <a:prstGeom prst="rect">
            <a:avLst/>
          </a:prstGeom>
        </p:spPr>
      </p:pic>
      <p:sp>
        <p:nvSpPr>
          <p:cNvPr id="22" name="Text 19"/>
          <p:cNvSpPr/>
          <p:nvPr/>
        </p:nvSpPr>
        <p:spPr>
          <a:xfrm>
            <a:off x="1438513" y="6321266"/>
            <a:ext cx="12199739" cy="635079"/>
          </a:xfrm>
          <a:prstGeom prst="rect">
            <a:avLst/>
          </a:prstGeom>
          <a:noFill/>
          <a:ln/>
        </p:spPr>
        <p:txBody>
          <a:bodyPr wrap="square" lIns="0" tIns="0" rIns="0" bIns="0" rtlCol="0" anchor="t"/>
          <a:lstStyle/>
          <a:p>
            <a:pPr algn="l" indent="0" marL="0">
              <a:lnSpc>
                <a:spcPts val="2500"/>
              </a:lnSpc>
              <a:buNone/>
            </a:pPr>
            <a:r>
              <a:rPr lang="en-US" sz="1550" b="1" dirty="0">
                <a:solidFill>
                  <a:srgbClr val="000000"/>
                </a:solidFill>
                <a:latin typeface="Roboto Condensed" pitchFamily="34" charset="0"/>
                <a:ea typeface="Roboto Condensed" pitchFamily="34" charset="-122"/>
                <a:cs typeface="Roboto Condensed" pitchFamily="34" charset="-120"/>
              </a:rPr>
              <a:t>Trust through Transparency:</a:t>
            </a:r>
            <a:pPr algn="l" indent="0" marL="0">
              <a:lnSpc>
                <a:spcPts val="2500"/>
              </a:lnSpc>
              <a:buNone/>
            </a:pPr>
            <a:r>
              <a:rPr lang="en-US" sz="1550" dirty="0">
                <a:solidFill>
                  <a:srgbClr val="000000"/>
                </a:solidFill>
                <a:latin typeface="Roboto Condensed" pitchFamily="34" charset="0"/>
                <a:ea typeface="Roboto Condensed" pitchFamily="34" charset="-122"/>
                <a:cs typeface="Roboto Condensed" pitchFamily="34" charset="-120"/>
              </a:rPr>
              <a:t> SwiftVisa maintains strict data governance policies and regularly undergoes independent security audits to ensure the highest standards of protection for applicant information.</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30887" y="296228"/>
            <a:ext cx="7585829" cy="336590"/>
          </a:xfrm>
          <a:prstGeom prst="rect">
            <a:avLst/>
          </a:prstGeom>
          <a:noFill/>
          <a:ln/>
        </p:spPr>
        <p:txBody>
          <a:bodyPr wrap="none" lIns="0" tIns="0" rIns="0" bIns="0" rtlCol="0" anchor="t"/>
          <a:lstStyle/>
          <a:p>
            <a:pPr algn="l" indent="0" marL="0">
              <a:lnSpc>
                <a:spcPts val="2650"/>
              </a:lnSpc>
              <a:buNone/>
            </a:pPr>
            <a:r>
              <a:rPr lang="en-US" sz="2100" b="1" dirty="0">
                <a:solidFill>
                  <a:srgbClr val="0C0D0F"/>
                </a:solidFill>
                <a:latin typeface="Hubot Sans Bold" pitchFamily="34" charset="0"/>
                <a:ea typeface="Hubot Sans Bold" pitchFamily="34" charset="-122"/>
                <a:cs typeface="Hubot Sans Bold" pitchFamily="34" charset="-120"/>
              </a:rPr>
              <a:t>The Future of Visa Screening with SwiftVisa</a:t>
            </a:r>
            <a:endParaRPr lang="en-US" sz="2100" dirty="0"/>
          </a:p>
        </p:txBody>
      </p:sp>
      <p:pic>
        <p:nvPicPr>
          <p:cNvPr id="3" name="Image 0" descr="preencoded.png">    </p:cNvPr>
          <p:cNvPicPr>
            <a:picLocks noChangeAspect="1"/>
          </p:cNvPicPr>
          <p:nvPr/>
        </p:nvPicPr>
        <p:blipFill>
          <a:blip r:embed="rId1"/>
          <a:stretch>
            <a:fillRect/>
          </a:stretch>
        </p:blipFill>
        <p:spPr>
          <a:xfrm>
            <a:off x="430887" y="915472"/>
            <a:ext cx="6051352" cy="6051352"/>
          </a:xfrm>
          <a:prstGeom prst="rect">
            <a:avLst/>
          </a:prstGeom>
        </p:spPr>
      </p:pic>
      <p:sp>
        <p:nvSpPr>
          <p:cNvPr id="4" name="Text 1"/>
          <p:cNvSpPr/>
          <p:nvPr/>
        </p:nvSpPr>
        <p:spPr>
          <a:xfrm>
            <a:off x="6752511" y="891302"/>
            <a:ext cx="7454503" cy="172403"/>
          </a:xfrm>
          <a:prstGeom prst="rect">
            <a:avLst/>
          </a:prstGeom>
          <a:noFill/>
          <a:ln/>
        </p:spPr>
        <p:txBody>
          <a:bodyPr wrap="none" lIns="0" tIns="0" rIns="0" bIns="0" rtlCol="0" anchor="t"/>
          <a:lstStyle/>
          <a:p>
            <a:pPr algn="l" indent="0" marL="0">
              <a:lnSpc>
                <a:spcPts val="1350"/>
              </a:lnSpc>
              <a:buNone/>
            </a:pPr>
            <a:r>
              <a:rPr lang="en-US" sz="800" dirty="0">
                <a:solidFill>
                  <a:srgbClr val="55575A"/>
                </a:solidFill>
                <a:latin typeface="Roboto Condensed" pitchFamily="34" charset="0"/>
                <a:ea typeface="Roboto Condensed" pitchFamily="34" charset="-122"/>
                <a:cs typeface="Roboto Condensed" pitchFamily="34" charset="-120"/>
              </a:rPr>
              <a:t>SwiftVisa's innovation roadmap extends far beyond current capabilities, with ambitious plans to become the world's most comprehensive AI-powered visa intelligence platform.</a:t>
            </a:r>
            <a:endParaRPr lang="en-US" sz="800" dirty="0"/>
          </a:p>
        </p:txBody>
      </p:sp>
      <p:sp>
        <p:nvSpPr>
          <p:cNvPr id="5" name="Text 2"/>
          <p:cNvSpPr/>
          <p:nvPr/>
        </p:nvSpPr>
        <p:spPr>
          <a:xfrm>
            <a:off x="6752511" y="1160621"/>
            <a:ext cx="7454503" cy="344805"/>
          </a:xfrm>
          <a:prstGeom prst="rect">
            <a:avLst/>
          </a:prstGeom>
          <a:noFill/>
          <a:ln/>
        </p:spPr>
        <p:txBody>
          <a:bodyPr wrap="square" lIns="0" tIns="0" rIns="0" bIns="0" rtlCol="0" anchor="t"/>
          <a:lstStyle/>
          <a:p>
            <a:pPr algn="l" indent="0" marL="0">
              <a:lnSpc>
                <a:spcPts val="1350"/>
              </a:lnSpc>
              <a:buNone/>
            </a:pPr>
            <a:r>
              <a:rPr lang="en-US" sz="800" dirty="0">
                <a:solidFill>
                  <a:srgbClr val="55575A"/>
                </a:solidFill>
                <a:latin typeface="Roboto Condensed" pitchFamily="34" charset="0"/>
                <a:ea typeface="Roboto Condensed" pitchFamily="34" charset="-122"/>
                <a:cs typeface="Roboto Condensed" pitchFamily="34" charset="-120"/>
              </a:rPr>
              <a:t>We're expanding coverage to include every major destination country and visa category, from tourist and business visas to work permits and permanent residency programmes. Advanced biometric verification and automated document authentication will further streamline the application process.</a:t>
            </a:r>
            <a:endParaRPr lang="en-US" sz="800" dirty="0"/>
          </a:p>
        </p:txBody>
      </p:sp>
      <p:sp>
        <p:nvSpPr>
          <p:cNvPr id="6" name="Shape 3"/>
          <p:cNvSpPr/>
          <p:nvPr/>
        </p:nvSpPr>
        <p:spPr>
          <a:xfrm>
            <a:off x="430887" y="7208996"/>
            <a:ext cx="242292" cy="242292"/>
          </a:xfrm>
          <a:prstGeom prst="roundRect">
            <a:avLst>
              <a:gd name="adj" fmla="val 6669"/>
            </a:avLst>
          </a:prstGeom>
          <a:solidFill>
            <a:srgbClr val="C8CAC1">
              <a:alpha val="50000"/>
            </a:srgbClr>
          </a:solidFill>
          <a:ln/>
        </p:spPr>
      </p:sp>
      <p:sp>
        <p:nvSpPr>
          <p:cNvPr id="7" name="Text 4"/>
          <p:cNvSpPr/>
          <p:nvPr/>
        </p:nvSpPr>
        <p:spPr>
          <a:xfrm>
            <a:off x="471190" y="7229118"/>
            <a:ext cx="161568" cy="201930"/>
          </a:xfrm>
          <a:prstGeom prst="rect">
            <a:avLst/>
          </a:prstGeom>
          <a:noFill/>
          <a:ln/>
        </p:spPr>
        <p:txBody>
          <a:bodyPr wrap="none" lIns="0" tIns="0" rIns="0" bIns="0" rtlCol="0" anchor="t"/>
          <a:lstStyle/>
          <a:p>
            <a:pPr algn="ctr" indent="0" marL="0">
              <a:lnSpc>
                <a:spcPts val="1250"/>
              </a:lnSpc>
              <a:buNone/>
            </a:pPr>
            <a:r>
              <a:rPr lang="en-US" sz="1250" b="1" dirty="0">
                <a:solidFill>
                  <a:srgbClr val="000000"/>
                </a:solidFill>
                <a:latin typeface="Hubot Sans Bold" pitchFamily="34" charset="0"/>
                <a:ea typeface="Hubot Sans Bold" pitchFamily="34" charset="-122"/>
                <a:cs typeface="Hubot Sans Bold" pitchFamily="34" charset="-120"/>
              </a:rPr>
              <a:t>1</a:t>
            </a:r>
            <a:endParaRPr lang="en-US" sz="1250" dirty="0"/>
          </a:p>
        </p:txBody>
      </p:sp>
      <p:sp>
        <p:nvSpPr>
          <p:cNvPr id="8" name="Text 5"/>
          <p:cNvSpPr/>
          <p:nvPr/>
        </p:nvSpPr>
        <p:spPr>
          <a:xfrm>
            <a:off x="780812" y="7246025"/>
            <a:ext cx="1676638" cy="168235"/>
          </a:xfrm>
          <a:prstGeom prst="rect">
            <a:avLst/>
          </a:prstGeom>
          <a:noFill/>
          <a:ln/>
        </p:spPr>
        <p:txBody>
          <a:bodyPr wrap="none" lIns="0" tIns="0" rIns="0" bIns="0" rtlCol="0" anchor="t"/>
          <a:lstStyle/>
          <a:p>
            <a:pPr algn="l" indent="0" marL="0">
              <a:lnSpc>
                <a:spcPts val="1300"/>
              </a:lnSpc>
              <a:buNone/>
            </a:pPr>
            <a:r>
              <a:rPr lang="en-US" sz="1050" b="1" dirty="0">
                <a:solidFill>
                  <a:srgbClr val="000000"/>
                </a:solidFill>
                <a:latin typeface="Hubot Sans Bold" pitchFamily="34" charset="0"/>
                <a:ea typeface="Hubot Sans Bold" pitchFamily="34" charset="-122"/>
                <a:cs typeface="Hubot Sans Bold" pitchFamily="34" charset="-120"/>
              </a:rPr>
              <a:t>🌍</a:t>
            </a:r>
            <a:pPr algn="l" indent="0" marL="0">
              <a:lnSpc>
                <a:spcPts val="1300"/>
              </a:lnSpc>
              <a:buNone/>
            </a:pPr>
            <a:r>
              <a:rPr lang="en-US" sz="1050" b="1" dirty="0">
                <a:solidFill>
                  <a:srgbClr val="55575A"/>
                </a:solidFill>
                <a:latin typeface="Hubot Sans Bold" pitchFamily="34" charset="0"/>
                <a:ea typeface="Hubot Sans Bold" pitchFamily="34" charset="-122"/>
                <a:cs typeface="Hubot Sans Bold" pitchFamily="34" charset="-120"/>
              </a:rPr>
              <a:t> Global Expansion</a:t>
            </a:r>
            <a:endParaRPr lang="en-US" sz="1050" dirty="0"/>
          </a:p>
        </p:txBody>
      </p:sp>
      <p:sp>
        <p:nvSpPr>
          <p:cNvPr id="9" name="Text 6"/>
          <p:cNvSpPr/>
          <p:nvPr/>
        </p:nvSpPr>
        <p:spPr>
          <a:xfrm>
            <a:off x="780812" y="7478792"/>
            <a:ext cx="13418701" cy="172403"/>
          </a:xfrm>
          <a:prstGeom prst="rect">
            <a:avLst/>
          </a:prstGeom>
          <a:noFill/>
          <a:ln/>
        </p:spPr>
        <p:txBody>
          <a:bodyPr wrap="none" lIns="0" tIns="0" rIns="0" bIns="0" rtlCol="0" anchor="t"/>
          <a:lstStyle/>
          <a:p>
            <a:pPr algn="l" indent="0" marL="0">
              <a:lnSpc>
                <a:spcPts val="1350"/>
              </a:lnSpc>
              <a:buNone/>
            </a:pPr>
            <a:r>
              <a:rPr lang="en-US" sz="800" dirty="0">
                <a:solidFill>
                  <a:srgbClr val="55575A"/>
                </a:solidFill>
                <a:latin typeface="Roboto Condensed" pitchFamily="34" charset="0"/>
                <a:ea typeface="Roboto Condensed" pitchFamily="34" charset="-122"/>
                <a:cs typeface="Roboto Condensed" pitchFamily="34" charset="-120"/>
              </a:rPr>
              <a:t>Coverage extending to 180+ countries with support for specialist visa categories including investor visas, family reunification, and refugee applications</a:t>
            </a:r>
            <a:endParaRPr lang="en-US" sz="800" dirty="0"/>
          </a:p>
        </p:txBody>
      </p:sp>
      <p:sp>
        <p:nvSpPr>
          <p:cNvPr id="10" name="Shape 7"/>
          <p:cNvSpPr/>
          <p:nvPr/>
        </p:nvSpPr>
        <p:spPr>
          <a:xfrm>
            <a:off x="430887" y="7866578"/>
            <a:ext cx="242292" cy="242292"/>
          </a:xfrm>
          <a:prstGeom prst="roundRect">
            <a:avLst>
              <a:gd name="adj" fmla="val 6669"/>
            </a:avLst>
          </a:prstGeom>
          <a:solidFill>
            <a:srgbClr val="C8CAC1">
              <a:alpha val="50000"/>
            </a:srgbClr>
          </a:solidFill>
          <a:ln/>
        </p:spPr>
      </p:sp>
      <p:sp>
        <p:nvSpPr>
          <p:cNvPr id="11" name="Text 8"/>
          <p:cNvSpPr/>
          <p:nvPr/>
        </p:nvSpPr>
        <p:spPr>
          <a:xfrm>
            <a:off x="471190" y="7886700"/>
            <a:ext cx="161568" cy="201930"/>
          </a:xfrm>
          <a:prstGeom prst="rect">
            <a:avLst/>
          </a:prstGeom>
          <a:noFill/>
          <a:ln/>
        </p:spPr>
        <p:txBody>
          <a:bodyPr wrap="none" lIns="0" tIns="0" rIns="0" bIns="0" rtlCol="0" anchor="t"/>
          <a:lstStyle/>
          <a:p>
            <a:pPr algn="ctr" indent="0" marL="0">
              <a:lnSpc>
                <a:spcPts val="1250"/>
              </a:lnSpc>
              <a:buNone/>
            </a:pPr>
            <a:r>
              <a:rPr lang="en-US" sz="1250" b="1" dirty="0">
                <a:solidFill>
                  <a:srgbClr val="000000"/>
                </a:solidFill>
                <a:latin typeface="Hubot Sans Bold" pitchFamily="34" charset="0"/>
                <a:ea typeface="Hubot Sans Bold" pitchFamily="34" charset="-122"/>
                <a:cs typeface="Hubot Sans Bold" pitchFamily="34" charset="-120"/>
              </a:rPr>
              <a:t>2</a:t>
            </a:r>
            <a:endParaRPr lang="en-US" sz="1250" dirty="0"/>
          </a:p>
        </p:txBody>
      </p:sp>
      <p:sp>
        <p:nvSpPr>
          <p:cNvPr id="12" name="Text 9"/>
          <p:cNvSpPr/>
          <p:nvPr/>
        </p:nvSpPr>
        <p:spPr>
          <a:xfrm>
            <a:off x="780812" y="7903607"/>
            <a:ext cx="2148959" cy="168235"/>
          </a:xfrm>
          <a:prstGeom prst="rect">
            <a:avLst/>
          </a:prstGeom>
          <a:noFill/>
          <a:ln/>
        </p:spPr>
        <p:txBody>
          <a:bodyPr wrap="none" lIns="0" tIns="0" rIns="0" bIns="0" rtlCol="0" anchor="t"/>
          <a:lstStyle/>
          <a:p>
            <a:pPr algn="l" indent="0" marL="0">
              <a:lnSpc>
                <a:spcPts val="1300"/>
              </a:lnSpc>
              <a:buNone/>
            </a:pPr>
            <a:r>
              <a:rPr lang="en-US" sz="1050" b="1" dirty="0">
                <a:solidFill>
                  <a:srgbClr val="000000"/>
                </a:solidFill>
                <a:latin typeface="Hubot Sans Bold" pitchFamily="34" charset="0"/>
                <a:ea typeface="Hubot Sans Bold" pitchFamily="34" charset="-122"/>
                <a:cs typeface="Hubot Sans Bold" pitchFamily="34" charset="-120"/>
              </a:rPr>
              <a:t>🔐</a:t>
            </a:r>
            <a:pPr algn="l" indent="0" marL="0">
              <a:lnSpc>
                <a:spcPts val="1300"/>
              </a:lnSpc>
              <a:buNone/>
            </a:pPr>
            <a:r>
              <a:rPr lang="en-US" sz="1050" b="1" dirty="0">
                <a:solidFill>
                  <a:srgbClr val="55575A"/>
                </a:solidFill>
                <a:latin typeface="Hubot Sans Bold" pitchFamily="34" charset="0"/>
                <a:ea typeface="Hubot Sans Bold" pitchFamily="34" charset="-122"/>
                <a:cs typeface="Hubot Sans Bold" pitchFamily="34" charset="-120"/>
              </a:rPr>
              <a:t> Advanced Verification</a:t>
            </a:r>
            <a:endParaRPr lang="en-US" sz="1050" dirty="0"/>
          </a:p>
        </p:txBody>
      </p:sp>
      <p:sp>
        <p:nvSpPr>
          <p:cNvPr id="13" name="Text 10"/>
          <p:cNvSpPr/>
          <p:nvPr/>
        </p:nvSpPr>
        <p:spPr>
          <a:xfrm>
            <a:off x="780812" y="8136374"/>
            <a:ext cx="13418701" cy="172403"/>
          </a:xfrm>
          <a:prstGeom prst="rect">
            <a:avLst/>
          </a:prstGeom>
          <a:noFill/>
          <a:ln/>
        </p:spPr>
        <p:txBody>
          <a:bodyPr wrap="none" lIns="0" tIns="0" rIns="0" bIns="0" rtlCol="0" anchor="t"/>
          <a:lstStyle/>
          <a:p>
            <a:pPr algn="l" indent="0" marL="0">
              <a:lnSpc>
                <a:spcPts val="1350"/>
              </a:lnSpc>
              <a:buNone/>
            </a:pPr>
            <a:r>
              <a:rPr lang="en-US" sz="800" dirty="0">
                <a:solidFill>
                  <a:srgbClr val="55575A"/>
                </a:solidFill>
                <a:latin typeface="Roboto Condensed" pitchFamily="34" charset="0"/>
                <a:ea typeface="Roboto Condensed" pitchFamily="34" charset="-122"/>
                <a:cs typeface="Roboto Condensed" pitchFamily="34" charset="-120"/>
              </a:rPr>
              <a:t>Integration of AI-powered biometric matching and intelligent document verification to detect inconsistencies and prevent fraud</a:t>
            </a:r>
            <a:endParaRPr lang="en-US" sz="800" dirty="0"/>
          </a:p>
        </p:txBody>
      </p:sp>
      <p:sp>
        <p:nvSpPr>
          <p:cNvPr id="14" name="Shape 11"/>
          <p:cNvSpPr/>
          <p:nvPr/>
        </p:nvSpPr>
        <p:spPr>
          <a:xfrm>
            <a:off x="430887" y="8524161"/>
            <a:ext cx="242292" cy="242292"/>
          </a:xfrm>
          <a:prstGeom prst="roundRect">
            <a:avLst>
              <a:gd name="adj" fmla="val 6669"/>
            </a:avLst>
          </a:prstGeom>
          <a:solidFill>
            <a:srgbClr val="C8CAC1">
              <a:alpha val="50000"/>
            </a:srgbClr>
          </a:solidFill>
          <a:ln/>
        </p:spPr>
      </p:sp>
      <p:sp>
        <p:nvSpPr>
          <p:cNvPr id="15" name="Text 12"/>
          <p:cNvSpPr/>
          <p:nvPr/>
        </p:nvSpPr>
        <p:spPr>
          <a:xfrm>
            <a:off x="471190" y="8544282"/>
            <a:ext cx="161568" cy="201930"/>
          </a:xfrm>
          <a:prstGeom prst="rect">
            <a:avLst/>
          </a:prstGeom>
          <a:noFill/>
          <a:ln/>
        </p:spPr>
        <p:txBody>
          <a:bodyPr wrap="none" lIns="0" tIns="0" rIns="0" bIns="0" rtlCol="0" anchor="t"/>
          <a:lstStyle/>
          <a:p>
            <a:pPr algn="ctr" indent="0" marL="0">
              <a:lnSpc>
                <a:spcPts val="1250"/>
              </a:lnSpc>
              <a:buNone/>
            </a:pPr>
            <a:r>
              <a:rPr lang="en-US" sz="1250" b="1" dirty="0">
                <a:solidFill>
                  <a:srgbClr val="000000"/>
                </a:solidFill>
                <a:latin typeface="Hubot Sans Bold" pitchFamily="34" charset="0"/>
                <a:ea typeface="Hubot Sans Bold" pitchFamily="34" charset="-122"/>
                <a:cs typeface="Hubot Sans Bold" pitchFamily="34" charset="-120"/>
              </a:rPr>
              <a:t>3</a:t>
            </a:r>
            <a:endParaRPr lang="en-US" sz="1250" dirty="0"/>
          </a:p>
        </p:txBody>
      </p:sp>
      <p:sp>
        <p:nvSpPr>
          <p:cNvPr id="16" name="Text 13"/>
          <p:cNvSpPr/>
          <p:nvPr/>
        </p:nvSpPr>
        <p:spPr>
          <a:xfrm>
            <a:off x="780812" y="8561189"/>
            <a:ext cx="2039303" cy="168235"/>
          </a:xfrm>
          <a:prstGeom prst="rect">
            <a:avLst/>
          </a:prstGeom>
          <a:noFill/>
          <a:ln/>
        </p:spPr>
        <p:txBody>
          <a:bodyPr wrap="none" lIns="0" tIns="0" rIns="0" bIns="0" rtlCol="0" anchor="t"/>
          <a:lstStyle/>
          <a:p>
            <a:pPr algn="l" indent="0" marL="0">
              <a:lnSpc>
                <a:spcPts val="1300"/>
              </a:lnSpc>
              <a:buNone/>
            </a:pPr>
            <a:r>
              <a:rPr lang="en-US" sz="1050" b="1" dirty="0">
                <a:solidFill>
                  <a:srgbClr val="000000"/>
                </a:solidFill>
                <a:latin typeface="Hubot Sans Bold" pitchFamily="34" charset="0"/>
                <a:ea typeface="Hubot Sans Bold" pitchFamily="34" charset="-122"/>
                <a:cs typeface="Hubot Sans Bold" pitchFamily="34" charset="-120"/>
              </a:rPr>
              <a:t>🗣️</a:t>
            </a:r>
            <a:pPr algn="l" indent="0" marL="0">
              <a:lnSpc>
                <a:spcPts val="1300"/>
              </a:lnSpc>
              <a:buNone/>
            </a:pPr>
            <a:r>
              <a:rPr lang="en-US" sz="1050" b="1" dirty="0">
                <a:solidFill>
                  <a:srgbClr val="55575A"/>
                </a:solidFill>
                <a:latin typeface="Hubot Sans Bold" pitchFamily="34" charset="0"/>
                <a:ea typeface="Hubot Sans Bold" pitchFamily="34" charset="-122"/>
                <a:cs typeface="Hubot Sans Bold" pitchFamily="34" charset="-120"/>
              </a:rPr>
              <a:t> Multilingual Support</a:t>
            </a:r>
            <a:endParaRPr lang="en-US" sz="1050" dirty="0"/>
          </a:p>
        </p:txBody>
      </p:sp>
      <p:sp>
        <p:nvSpPr>
          <p:cNvPr id="17" name="Text 14"/>
          <p:cNvSpPr/>
          <p:nvPr/>
        </p:nvSpPr>
        <p:spPr>
          <a:xfrm>
            <a:off x="780812" y="8793956"/>
            <a:ext cx="13418701" cy="172403"/>
          </a:xfrm>
          <a:prstGeom prst="rect">
            <a:avLst/>
          </a:prstGeom>
          <a:noFill/>
          <a:ln/>
        </p:spPr>
        <p:txBody>
          <a:bodyPr wrap="none" lIns="0" tIns="0" rIns="0" bIns="0" rtlCol="0" anchor="t"/>
          <a:lstStyle/>
          <a:p>
            <a:pPr algn="l" indent="0" marL="0">
              <a:lnSpc>
                <a:spcPts val="1350"/>
              </a:lnSpc>
              <a:buNone/>
            </a:pPr>
            <a:r>
              <a:rPr lang="en-US" sz="800" dirty="0">
                <a:solidFill>
                  <a:srgbClr val="55575A"/>
                </a:solidFill>
                <a:latin typeface="Roboto Condensed" pitchFamily="34" charset="0"/>
                <a:ea typeface="Roboto Condensed" pitchFamily="34" charset="-122"/>
                <a:cs typeface="Roboto Condensed" pitchFamily="34" charset="-120"/>
              </a:rPr>
              <a:t>Conversational AI in 15+ Indian languages plus major international languages, ensuring accessibility for diverse applicant communities</a:t>
            </a:r>
            <a:endParaRPr lang="en-US" sz="800" dirty="0"/>
          </a:p>
        </p:txBody>
      </p:sp>
      <p:sp>
        <p:nvSpPr>
          <p:cNvPr id="18" name="Shape 15"/>
          <p:cNvSpPr/>
          <p:nvPr/>
        </p:nvSpPr>
        <p:spPr>
          <a:xfrm>
            <a:off x="430887" y="9181743"/>
            <a:ext cx="242292" cy="242292"/>
          </a:xfrm>
          <a:prstGeom prst="roundRect">
            <a:avLst>
              <a:gd name="adj" fmla="val 6669"/>
            </a:avLst>
          </a:prstGeom>
          <a:solidFill>
            <a:srgbClr val="C8CAC1">
              <a:alpha val="50000"/>
            </a:srgbClr>
          </a:solidFill>
          <a:ln/>
        </p:spPr>
      </p:sp>
      <p:sp>
        <p:nvSpPr>
          <p:cNvPr id="19" name="Text 16"/>
          <p:cNvSpPr/>
          <p:nvPr/>
        </p:nvSpPr>
        <p:spPr>
          <a:xfrm>
            <a:off x="471190" y="9201864"/>
            <a:ext cx="161568" cy="201930"/>
          </a:xfrm>
          <a:prstGeom prst="rect">
            <a:avLst/>
          </a:prstGeom>
          <a:noFill/>
          <a:ln/>
        </p:spPr>
        <p:txBody>
          <a:bodyPr wrap="none" lIns="0" tIns="0" rIns="0" bIns="0" rtlCol="0" anchor="t"/>
          <a:lstStyle/>
          <a:p>
            <a:pPr algn="ctr" indent="0" marL="0">
              <a:lnSpc>
                <a:spcPts val="1250"/>
              </a:lnSpc>
              <a:buNone/>
            </a:pPr>
            <a:r>
              <a:rPr lang="en-US" sz="1250" b="1" dirty="0">
                <a:solidFill>
                  <a:srgbClr val="000000"/>
                </a:solidFill>
                <a:latin typeface="Hubot Sans Bold" pitchFamily="34" charset="0"/>
                <a:ea typeface="Hubot Sans Bold" pitchFamily="34" charset="-122"/>
                <a:cs typeface="Hubot Sans Bold" pitchFamily="34" charset="-120"/>
              </a:rPr>
              <a:t>4</a:t>
            </a:r>
            <a:endParaRPr lang="en-US" sz="1250" dirty="0"/>
          </a:p>
        </p:txBody>
      </p:sp>
      <p:sp>
        <p:nvSpPr>
          <p:cNvPr id="20" name="Text 17"/>
          <p:cNvSpPr/>
          <p:nvPr/>
        </p:nvSpPr>
        <p:spPr>
          <a:xfrm>
            <a:off x="780812" y="9218771"/>
            <a:ext cx="2211586" cy="168235"/>
          </a:xfrm>
          <a:prstGeom prst="rect">
            <a:avLst/>
          </a:prstGeom>
          <a:noFill/>
          <a:ln/>
        </p:spPr>
        <p:txBody>
          <a:bodyPr wrap="none" lIns="0" tIns="0" rIns="0" bIns="0" rtlCol="0" anchor="t"/>
          <a:lstStyle/>
          <a:p>
            <a:pPr algn="l" indent="0" marL="0">
              <a:lnSpc>
                <a:spcPts val="1300"/>
              </a:lnSpc>
              <a:buNone/>
            </a:pPr>
            <a:r>
              <a:rPr lang="en-US" sz="1050" b="1" dirty="0">
                <a:solidFill>
                  <a:srgbClr val="000000"/>
                </a:solidFill>
                <a:latin typeface="Hubot Sans Bold" pitchFamily="34" charset="0"/>
                <a:ea typeface="Hubot Sans Bold" pitchFamily="34" charset="-122"/>
                <a:cs typeface="Hubot Sans Bold" pitchFamily="34" charset="-120"/>
              </a:rPr>
              <a:t>🤝</a:t>
            </a:r>
            <a:pPr algn="l" indent="0" marL="0">
              <a:lnSpc>
                <a:spcPts val="1300"/>
              </a:lnSpc>
              <a:buNone/>
            </a:pPr>
            <a:r>
              <a:rPr lang="en-US" sz="1050" b="1" dirty="0">
                <a:solidFill>
                  <a:srgbClr val="55575A"/>
                </a:solidFill>
                <a:latin typeface="Hubot Sans Bold" pitchFamily="34" charset="0"/>
                <a:ea typeface="Hubot Sans Bold" pitchFamily="34" charset="-122"/>
                <a:cs typeface="Hubot Sans Bold" pitchFamily="34" charset="-120"/>
              </a:rPr>
              <a:t> Strategic Partnerships</a:t>
            </a:r>
            <a:endParaRPr lang="en-US" sz="1050" dirty="0"/>
          </a:p>
        </p:txBody>
      </p:sp>
      <p:sp>
        <p:nvSpPr>
          <p:cNvPr id="21" name="Text 18"/>
          <p:cNvSpPr/>
          <p:nvPr/>
        </p:nvSpPr>
        <p:spPr>
          <a:xfrm>
            <a:off x="780812" y="9451538"/>
            <a:ext cx="13418701" cy="172403"/>
          </a:xfrm>
          <a:prstGeom prst="rect">
            <a:avLst/>
          </a:prstGeom>
          <a:noFill/>
          <a:ln/>
        </p:spPr>
        <p:txBody>
          <a:bodyPr wrap="none" lIns="0" tIns="0" rIns="0" bIns="0" rtlCol="0" anchor="t"/>
          <a:lstStyle/>
          <a:p>
            <a:pPr algn="l" indent="0" marL="0">
              <a:lnSpc>
                <a:spcPts val="1350"/>
              </a:lnSpc>
              <a:buNone/>
            </a:pPr>
            <a:r>
              <a:rPr lang="en-US" sz="800" dirty="0">
                <a:solidFill>
                  <a:srgbClr val="55575A"/>
                </a:solidFill>
                <a:latin typeface="Roboto Condensed" pitchFamily="34" charset="0"/>
                <a:ea typeface="Roboto Condensed" pitchFamily="34" charset="-122"/>
                <a:cs typeface="Roboto Condensed" pitchFamily="34" charset="-120"/>
              </a:rPr>
              <a:t>Collaboration with government immigration departments, private visa service providers, and international organisations to standardise and modernise workflows</a:t>
            </a:r>
            <a:endParaRPr lang="en-US" sz="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622506"/>
          </a:xfrm>
          <a:prstGeom prst="rect">
            <a:avLst/>
          </a:prstGeom>
        </p:spPr>
      </p:pic>
      <p:sp>
        <p:nvSpPr>
          <p:cNvPr id="3" name="Shape 0"/>
          <p:cNvSpPr/>
          <p:nvPr/>
        </p:nvSpPr>
        <p:spPr>
          <a:xfrm>
            <a:off x="0" y="0"/>
            <a:ext cx="14630400" cy="8622506"/>
          </a:xfrm>
          <a:prstGeom prst="rect">
            <a:avLst/>
          </a:prstGeom>
          <a:solidFill>
            <a:srgbClr val="E8E8E3">
              <a:alpha val="85000"/>
            </a:srgbClr>
          </a:solidFill>
          <a:ln/>
        </p:spPr>
      </p:sp>
      <p:sp>
        <p:nvSpPr>
          <p:cNvPr id="4" name="Text 1"/>
          <p:cNvSpPr/>
          <p:nvPr/>
        </p:nvSpPr>
        <p:spPr>
          <a:xfrm>
            <a:off x="733425" y="504230"/>
            <a:ext cx="13163550" cy="1145858"/>
          </a:xfrm>
          <a:prstGeom prst="rect">
            <a:avLst/>
          </a:prstGeom>
          <a:noFill/>
          <a:ln/>
        </p:spPr>
        <p:txBody>
          <a:bodyPr wrap="square" lIns="0" tIns="0" rIns="0" bIns="0" rtlCol="0" anchor="t"/>
          <a:lstStyle/>
          <a:p>
            <a:pPr algn="l" indent="0" marL="0">
              <a:lnSpc>
                <a:spcPts val="4500"/>
              </a:lnSpc>
              <a:buNone/>
            </a:pPr>
            <a:r>
              <a:rPr lang="en-US" sz="3600" b="1" dirty="0">
                <a:solidFill>
                  <a:srgbClr val="0C0D0F"/>
                </a:solidFill>
                <a:latin typeface="Hubot Sans Bold" pitchFamily="34" charset="0"/>
                <a:ea typeface="Hubot Sans Bold" pitchFamily="34" charset="-122"/>
                <a:cs typeface="Hubot Sans Bold" pitchFamily="34" charset="-120"/>
              </a:rPr>
              <a:t>Why SwiftVisa Matters for India's Global Mobility</a:t>
            </a:r>
            <a:endParaRPr lang="en-US" sz="3600" dirty="0"/>
          </a:p>
        </p:txBody>
      </p:sp>
      <p:sp>
        <p:nvSpPr>
          <p:cNvPr id="5" name="Text 2"/>
          <p:cNvSpPr/>
          <p:nvPr/>
        </p:nvSpPr>
        <p:spPr>
          <a:xfrm>
            <a:off x="733425" y="1925122"/>
            <a:ext cx="13163550" cy="586740"/>
          </a:xfrm>
          <a:prstGeom prst="rect">
            <a:avLst/>
          </a:prstGeom>
          <a:noFill/>
          <a:ln/>
        </p:spPr>
        <p:txBody>
          <a:bodyPr wrap="square" lIns="0" tIns="0" rIns="0" bIns="0" rtlCol="0" anchor="t"/>
          <a:lstStyle/>
          <a:p>
            <a:pPr algn="l" indent="0" marL="0">
              <a:lnSpc>
                <a:spcPts val="2300"/>
              </a:lnSpc>
              <a:buNone/>
            </a:pPr>
            <a:r>
              <a:rPr lang="en-US" sz="1400" dirty="0">
                <a:solidFill>
                  <a:srgbClr val="55575A"/>
                </a:solidFill>
                <a:latin typeface="Roboto Condensed" pitchFamily="34" charset="0"/>
                <a:ea typeface="Roboto Condensed" pitchFamily="34" charset="-122"/>
                <a:cs typeface="Roboto Condensed" pitchFamily="34" charset="-120"/>
              </a:rPr>
              <a:t>India is one of the world's largest sources of international travellers, students, and skilled professionals. Yet millions of Indians continue to struggle with complex visa processes that create barriers to global opportunities. SwiftVisa addresses this critical need through accessible AI technology.</a:t>
            </a:r>
            <a:endParaRPr lang="en-US" sz="1400" dirty="0"/>
          </a:p>
        </p:txBody>
      </p:sp>
      <p:sp>
        <p:nvSpPr>
          <p:cNvPr id="6" name="Text 3"/>
          <p:cNvSpPr/>
          <p:nvPr/>
        </p:nvSpPr>
        <p:spPr>
          <a:xfrm>
            <a:off x="2490787" y="3382804"/>
            <a:ext cx="2520791" cy="286464"/>
          </a:xfrm>
          <a:prstGeom prst="rect">
            <a:avLst/>
          </a:prstGeom>
          <a:noFill/>
          <a:ln/>
        </p:spPr>
        <p:txBody>
          <a:bodyPr wrap="none" lIns="0" tIns="0" rIns="0" bIns="0" rtlCol="0" anchor="t"/>
          <a:lstStyle/>
          <a:p>
            <a:pPr algn="r" indent="0" marL="0">
              <a:lnSpc>
                <a:spcPts val="2250"/>
              </a:lnSpc>
              <a:buNone/>
            </a:pPr>
            <a:r>
              <a:rPr lang="en-US" sz="1800" b="1" dirty="0">
                <a:solidFill>
                  <a:srgbClr val="55575A"/>
                </a:solidFill>
                <a:latin typeface="Hubot Sans Bold" pitchFamily="34" charset="0"/>
                <a:ea typeface="Hubot Sans Bold" pitchFamily="34" charset="-122"/>
                <a:cs typeface="Hubot Sans Bold" pitchFamily="34" charset="-120"/>
              </a:rPr>
              <a:t>Education Sector</a:t>
            </a:r>
            <a:endParaRPr lang="en-US" sz="1800" dirty="0"/>
          </a:p>
        </p:txBody>
      </p:sp>
      <p:sp>
        <p:nvSpPr>
          <p:cNvPr id="7" name="Text 4"/>
          <p:cNvSpPr/>
          <p:nvPr/>
        </p:nvSpPr>
        <p:spPr>
          <a:xfrm>
            <a:off x="733425" y="3779282"/>
            <a:ext cx="4278154" cy="586740"/>
          </a:xfrm>
          <a:prstGeom prst="rect">
            <a:avLst/>
          </a:prstGeom>
          <a:noFill/>
          <a:ln/>
        </p:spPr>
        <p:txBody>
          <a:bodyPr wrap="square" lIns="0" tIns="0" rIns="0" bIns="0" rtlCol="0" anchor="t"/>
          <a:lstStyle/>
          <a:p>
            <a:pPr algn="r" indent="0" marL="0">
              <a:lnSpc>
                <a:spcPts val="2300"/>
              </a:lnSpc>
              <a:buNone/>
            </a:pPr>
            <a:r>
              <a:rPr lang="en-US" sz="1400" dirty="0">
                <a:solidFill>
                  <a:srgbClr val="55575A"/>
                </a:solidFill>
                <a:latin typeface="Roboto Condensed" pitchFamily="34" charset="0"/>
                <a:ea typeface="Roboto Condensed" pitchFamily="34" charset="-122"/>
                <a:cs typeface="Roboto Condensed" pitchFamily="34" charset="-120"/>
              </a:rPr>
              <a:t>Supporting India's 1.3 million students studying abroad annually</a:t>
            </a:r>
            <a:endParaRPr lang="en-US" sz="1400" dirty="0"/>
          </a:p>
        </p:txBody>
      </p:sp>
      <p:pic>
        <p:nvPicPr>
          <p:cNvPr id="8" name="Image 1" descr="preencoded.png">    </p:cNvPr>
          <p:cNvPicPr>
            <a:picLocks noChangeAspect="1"/>
          </p:cNvPicPr>
          <p:nvPr/>
        </p:nvPicPr>
        <p:blipFill>
          <a:blip r:embed="rId2"/>
          <a:stretch>
            <a:fillRect/>
          </a:stretch>
        </p:blipFill>
        <p:spPr>
          <a:xfrm>
            <a:off x="5011579" y="2718078"/>
            <a:ext cx="4607243" cy="4607243"/>
          </a:xfrm>
          <a:prstGeom prst="rect">
            <a:avLst/>
          </a:prstGeom>
        </p:spPr>
      </p:pic>
      <p:pic>
        <p:nvPicPr>
          <p:cNvPr id="9" name="Image 2"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26373" y="4195405"/>
            <a:ext cx="257770" cy="257770"/>
          </a:xfrm>
          <a:prstGeom prst="rect">
            <a:avLst/>
          </a:prstGeom>
        </p:spPr>
      </p:pic>
      <p:sp>
        <p:nvSpPr>
          <p:cNvPr id="10" name="Text 5"/>
          <p:cNvSpPr/>
          <p:nvPr/>
        </p:nvSpPr>
        <p:spPr>
          <a:xfrm>
            <a:off x="9618821" y="3000375"/>
            <a:ext cx="2291953" cy="286464"/>
          </a:xfrm>
          <a:prstGeom prst="rect">
            <a:avLst/>
          </a:prstGeom>
          <a:noFill/>
          <a:ln/>
        </p:spPr>
        <p:txBody>
          <a:bodyPr wrap="none" lIns="0" tIns="0" rIns="0" bIns="0" rtlCol="0" anchor="t"/>
          <a:lstStyle/>
          <a:p>
            <a:pPr algn="l" indent="0" marL="0">
              <a:lnSpc>
                <a:spcPts val="2250"/>
              </a:lnSpc>
              <a:buNone/>
            </a:pPr>
            <a:r>
              <a:rPr lang="en-US" sz="1800" b="1" dirty="0">
                <a:solidFill>
                  <a:srgbClr val="55575A"/>
                </a:solidFill>
                <a:latin typeface="Hubot Sans Bold" pitchFamily="34" charset="0"/>
                <a:ea typeface="Hubot Sans Bold" pitchFamily="34" charset="-122"/>
                <a:cs typeface="Hubot Sans Bold" pitchFamily="34" charset="-120"/>
              </a:rPr>
              <a:t>Business Travel</a:t>
            </a:r>
            <a:endParaRPr lang="en-US" sz="1800" dirty="0"/>
          </a:p>
        </p:txBody>
      </p:sp>
      <p:sp>
        <p:nvSpPr>
          <p:cNvPr id="11" name="Text 6"/>
          <p:cNvSpPr/>
          <p:nvPr/>
        </p:nvSpPr>
        <p:spPr>
          <a:xfrm>
            <a:off x="9618821" y="3396853"/>
            <a:ext cx="4278154" cy="586740"/>
          </a:xfrm>
          <a:prstGeom prst="rect">
            <a:avLst/>
          </a:prstGeom>
          <a:noFill/>
          <a:ln/>
        </p:spPr>
        <p:txBody>
          <a:bodyPr wrap="square" lIns="0" tIns="0" rIns="0" bIns="0" rtlCol="0" anchor="t"/>
          <a:lstStyle/>
          <a:p>
            <a:pPr algn="l" indent="0" marL="0">
              <a:lnSpc>
                <a:spcPts val="2300"/>
              </a:lnSpc>
              <a:buNone/>
            </a:pPr>
            <a:r>
              <a:rPr lang="en-US" sz="1400" dirty="0">
                <a:solidFill>
                  <a:srgbClr val="55575A"/>
                </a:solidFill>
                <a:latin typeface="Roboto Condensed" pitchFamily="34" charset="0"/>
                <a:ea typeface="Roboto Condensed" pitchFamily="34" charset="-122"/>
                <a:cs typeface="Roboto Condensed" pitchFamily="34" charset="-120"/>
              </a:rPr>
              <a:t>Facilitating seamless mobility for entrepreneurs and corporate professionals</a:t>
            </a:r>
            <a:endParaRPr lang="en-US" sz="1400" dirty="0"/>
          </a:p>
        </p:txBody>
      </p:sp>
      <p:pic>
        <p:nvPicPr>
          <p:cNvPr id="12" name="Image 3" descr="preencoded.png">    </p:cNvPr>
          <p:cNvPicPr>
            <a:picLocks noChangeAspect="1"/>
          </p:cNvPicPr>
          <p:nvPr/>
        </p:nvPicPr>
        <p:blipFill>
          <a:blip r:embed="rId5"/>
          <a:stretch>
            <a:fillRect/>
          </a:stretch>
        </p:blipFill>
        <p:spPr>
          <a:xfrm>
            <a:off x="5011579" y="2718078"/>
            <a:ext cx="4607243" cy="4607243"/>
          </a:xfrm>
          <a:prstGeom prst="rect">
            <a:avLst/>
          </a:prstGeom>
        </p:spPr>
      </p:pic>
      <p:pic>
        <p:nvPicPr>
          <p:cNvPr id="13" name="Image 4"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52849" y="3764399"/>
            <a:ext cx="257770" cy="257770"/>
          </a:xfrm>
          <a:prstGeom prst="rect">
            <a:avLst/>
          </a:prstGeom>
        </p:spPr>
      </p:pic>
      <p:sp>
        <p:nvSpPr>
          <p:cNvPr id="14" name="Text 7"/>
          <p:cNvSpPr/>
          <p:nvPr/>
        </p:nvSpPr>
        <p:spPr>
          <a:xfrm>
            <a:off x="9985534" y="4823341"/>
            <a:ext cx="2360890" cy="286464"/>
          </a:xfrm>
          <a:prstGeom prst="rect">
            <a:avLst/>
          </a:prstGeom>
          <a:noFill/>
          <a:ln/>
        </p:spPr>
        <p:txBody>
          <a:bodyPr wrap="none" lIns="0" tIns="0" rIns="0" bIns="0" rtlCol="0" anchor="t"/>
          <a:lstStyle/>
          <a:p>
            <a:pPr algn="l" indent="0" marL="0">
              <a:lnSpc>
                <a:spcPts val="2250"/>
              </a:lnSpc>
              <a:buNone/>
            </a:pPr>
            <a:r>
              <a:rPr lang="en-US" sz="1800" b="1" dirty="0">
                <a:solidFill>
                  <a:srgbClr val="55575A"/>
                </a:solidFill>
                <a:latin typeface="Hubot Sans Bold" pitchFamily="34" charset="0"/>
                <a:ea typeface="Hubot Sans Bold" pitchFamily="34" charset="-122"/>
                <a:cs typeface="Hubot Sans Bold" pitchFamily="34" charset="-120"/>
              </a:rPr>
              <a:t>Tourism Growth</a:t>
            </a:r>
            <a:endParaRPr lang="en-US" sz="1800" dirty="0"/>
          </a:p>
        </p:txBody>
      </p:sp>
      <p:sp>
        <p:nvSpPr>
          <p:cNvPr id="15" name="Text 8"/>
          <p:cNvSpPr/>
          <p:nvPr/>
        </p:nvSpPr>
        <p:spPr>
          <a:xfrm>
            <a:off x="9985534" y="5219819"/>
            <a:ext cx="3911441" cy="293370"/>
          </a:xfrm>
          <a:prstGeom prst="rect">
            <a:avLst/>
          </a:prstGeom>
          <a:noFill/>
          <a:ln/>
        </p:spPr>
        <p:txBody>
          <a:bodyPr wrap="none" lIns="0" tIns="0" rIns="0" bIns="0" rtlCol="0" anchor="t"/>
          <a:lstStyle/>
          <a:p>
            <a:pPr algn="l" indent="0" marL="0">
              <a:lnSpc>
                <a:spcPts val="2300"/>
              </a:lnSpc>
              <a:buNone/>
            </a:pPr>
            <a:r>
              <a:rPr lang="en-US" sz="1400" dirty="0">
                <a:solidFill>
                  <a:srgbClr val="55575A"/>
                </a:solidFill>
                <a:latin typeface="Roboto Condensed" pitchFamily="34" charset="0"/>
                <a:ea typeface="Roboto Condensed" pitchFamily="34" charset="-122"/>
                <a:cs typeface="Roboto Condensed" pitchFamily="34" charset="-120"/>
              </a:rPr>
              <a:t>Enabling India's expanding outbound tourism market</a:t>
            </a:r>
            <a:endParaRPr lang="en-US" sz="1400" dirty="0"/>
          </a:p>
        </p:txBody>
      </p:sp>
      <p:pic>
        <p:nvPicPr>
          <p:cNvPr id="16" name="Image 5" descr="preencoded.png">    </p:cNvPr>
          <p:cNvPicPr>
            <a:picLocks noChangeAspect="1"/>
          </p:cNvPicPr>
          <p:nvPr/>
        </p:nvPicPr>
        <p:blipFill>
          <a:blip r:embed="rId8"/>
          <a:stretch>
            <a:fillRect/>
          </a:stretch>
        </p:blipFill>
        <p:spPr>
          <a:xfrm>
            <a:off x="5011579" y="2718078"/>
            <a:ext cx="4607243" cy="4607243"/>
          </a:xfrm>
          <a:prstGeom prst="rect">
            <a:avLst/>
          </a:prstGeom>
        </p:spPr>
      </p:pic>
      <p:pic>
        <p:nvPicPr>
          <p:cNvPr id="17" name="Image 6"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72594" y="4892754"/>
            <a:ext cx="257770" cy="257770"/>
          </a:xfrm>
          <a:prstGeom prst="rect">
            <a:avLst/>
          </a:prstGeom>
        </p:spPr>
      </p:pic>
      <p:sp>
        <p:nvSpPr>
          <p:cNvPr id="18" name="Text 9"/>
          <p:cNvSpPr/>
          <p:nvPr/>
        </p:nvSpPr>
        <p:spPr>
          <a:xfrm>
            <a:off x="9618821" y="6353056"/>
            <a:ext cx="3269456" cy="286464"/>
          </a:xfrm>
          <a:prstGeom prst="rect">
            <a:avLst/>
          </a:prstGeom>
          <a:noFill/>
          <a:ln/>
        </p:spPr>
        <p:txBody>
          <a:bodyPr wrap="none" lIns="0" tIns="0" rIns="0" bIns="0" rtlCol="0" anchor="t"/>
          <a:lstStyle/>
          <a:p>
            <a:pPr algn="l" indent="0" marL="0">
              <a:lnSpc>
                <a:spcPts val="2250"/>
              </a:lnSpc>
              <a:buNone/>
            </a:pPr>
            <a:r>
              <a:rPr lang="en-US" sz="1800" b="1" dirty="0">
                <a:solidFill>
                  <a:srgbClr val="55575A"/>
                </a:solidFill>
                <a:latin typeface="Hubot Sans Bold" pitchFamily="34" charset="0"/>
                <a:ea typeface="Hubot Sans Bold" pitchFamily="34" charset="-122"/>
                <a:cs typeface="Hubot Sans Bold" pitchFamily="34" charset="-120"/>
              </a:rPr>
              <a:t>Administrative Relief</a:t>
            </a:r>
            <a:endParaRPr lang="en-US" sz="1800" dirty="0"/>
          </a:p>
        </p:txBody>
      </p:sp>
      <p:sp>
        <p:nvSpPr>
          <p:cNvPr id="19" name="Text 10"/>
          <p:cNvSpPr/>
          <p:nvPr/>
        </p:nvSpPr>
        <p:spPr>
          <a:xfrm>
            <a:off x="9618821" y="6749534"/>
            <a:ext cx="4278154" cy="293370"/>
          </a:xfrm>
          <a:prstGeom prst="rect">
            <a:avLst/>
          </a:prstGeom>
          <a:noFill/>
          <a:ln/>
        </p:spPr>
        <p:txBody>
          <a:bodyPr wrap="none" lIns="0" tIns="0" rIns="0" bIns="0" rtlCol="0" anchor="t"/>
          <a:lstStyle/>
          <a:p>
            <a:pPr algn="l" indent="0" marL="0">
              <a:lnSpc>
                <a:spcPts val="2300"/>
              </a:lnSpc>
              <a:buNone/>
            </a:pPr>
            <a:r>
              <a:rPr lang="en-US" sz="1400" dirty="0">
                <a:solidFill>
                  <a:srgbClr val="55575A"/>
                </a:solidFill>
                <a:latin typeface="Roboto Condensed" pitchFamily="34" charset="0"/>
                <a:ea typeface="Roboto Condensed" pitchFamily="34" charset="-122"/>
                <a:cs typeface="Roboto Condensed" pitchFamily="34" charset="-120"/>
              </a:rPr>
              <a:t>Reducing burden on visa offices and service providers</a:t>
            </a:r>
            <a:endParaRPr lang="en-US" sz="1400" dirty="0"/>
          </a:p>
        </p:txBody>
      </p:sp>
      <p:pic>
        <p:nvPicPr>
          <p:cNvPr id="20" name="Image 7" descr="preencoded.png">    </p:cNvPr>
          <p:cNvPicPr>
            <a:picLocks noChangeAspect="1"/>
          </p:cNvPicPr>
          <p:nvPr/>
        </p:nvPicPr>
        <p:blipFill>
          <a:blip r:embed="rId11"/>
          <a:stretch>
            <a:fillRect/>
          </a:stretch>
        </p:blipFill>
        <p:spPr>
          <a:xfrm>
            <a:off x="5011579" y="2718078"/>
            <a:ext cx="4607243" cy="4607243"/>
          </a:xfrm>
          <a:prstGeom prst="rect">
            <a:avLst/>
          </a:prstGeom>
        </p:spPr>
      </p:pic>
      <p:pic>
        <p:nvPicPr>
          <p:cNvPr id="21" name="Image 8" descr="preencoded.png">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552849" y="6020991"/>
            <a:ext cx="257770" cy="257770"/>
          </a:xfrm>
          <a:prstGeom prst="rect">
            <a:avLst/>
          </a:prstGeom>
        </p:spPr>
      </p:pic>
      <p:sp>
        <p:nvSpPr>
          <p:cNvPr id="22" name="Text 11"/>
          <p:cNvSpPr/>
          <p:nvPr/>
        </p:nvSpPr>
        <p:spPr>
          <a:xfrm>
            <a:off x="2653189" y="5970627"/>
            <a:ext cx="2358390" cy="286464"/>
          </a:xfrm>
          <a:prstGeom prst="rect">
            <a:avLst/>
          </a:prstGeom>
          <a:noFill/>
          <a:ln/>
        </p:spPr>
        <p:txBody>
          <a:bodyPr wrap="none" lIns="0" tIns="0" rIns="0" bIns="0" rtlCol="0" anchor="t"/>
          <a:lstStyle/>
          <a:p>
            <a:pPr algn="r" indent="0" marL="0">
              <a:lnSpc>
                <a:spcPts val="2250"/>
              </a:lnSpc>
              <a:buNone/>
            </a:pPr>
            <a:r>
              <a:rPr lang="en-US" sz="1800" b="1" dirty="0">
                <a:solidFill>
                  <a:srgbClr val="55575A"/>
                </a:solidFill>
                <a:latin typeface="Hubot Sans Bold" pitchFamily="34" charset="0"/>
                <a:ea typeface="Hubot Sans Bold" pitchFamily="34" charset="-122"/>
                <a:cs typeface="Hubot Sans Bold" pitchFamily="34" charset="-120"/>
              </a:rPr>
              <a:t>Tech Innovation</a:t>
            </a:r>
            <a:endParaRPr lang="en-US" sz="1800" dirty="0"/>
          </a:p>
        </p:txBody>
      </p:sp>
      <p:sp>
        <p:nvSpPr>
          <p:cNvPr id="23" name="Text 12"/>
          <p:cNvSpPr/>
          <p:nvPr/>
        </p:nvSpPr>
        <p:spPr>
          <a:xfrm>
            <a:off x="733425" y="6367105"/>
            <a:ext cx="4278154" cy="293370"/>
          </a:xfrm>
          <a:prstGeom prst="rect">
            <a:avLst/>
          </a:prstGeom>
          <a:noFill/>
          <a:ln/>
        </p:spPr>
        <p:txBody>
          <a:bodyPr wrap="none" lIns="0" tIns="0" rIns="0" bIns="0" rtlCol="0" anchor="t"/>
          <a:lstStyle/>
          <a:p>
            <a:pPr algn="r" indent="0" marL="0">
              <a:lnSpc>
                <a:spcPts val="2300"/>
              </a:lnSpc>
              <a:buNone/>
            </a:pPr>
            <a:r>
              <a:rPr lang="en-US" sz="1400" dirty="0">
                <a:solidFill>
                  <a:srgbClr val="55575A"/>
                </a:solidFill>
                <a:latin typeface="Roboto Condensed" pitchFamily="34" charset="0"/>
                <a:ea typeface="Roboto Condensed" pitchFamily="34" charset="-122"/>
                <a:cs typeface="Roboto Condensed" pitchFamily="34" charset="-120"/>
              </a:rPr>
              <a:t>Positioning India as leader in immigration AI solutions</a:t>
            </a:r>
            <a:endParaRPr lang="en-US" sz="1400" dirty="0"/>
          </a:p>
        </p:txBody>
      </p:sp>
      <p:pic>
        <p:nvPicPr>
          <p:cNvPr id="24" name="Image 9" descr="preencoded.png">    </p:cNvPr>
          <p:cNvPicPr>
            <a:picLocks noChangeAspect="1"/>
          </p:cNvPicPr>
          <p:nvPr/>
        </p:nvPicPr>
        <p:blipFill>
          <a:blip r:embed="rId14"/>
          <a:stretch>
            <a:fillRect/>
          </a:stretch>
        </p:blipFill>
        <p:spPr>
          <a:xfrm>
            <a:off x="5011579" y="2718078"/>
            <a:ext cx="4607243" cy="4607243"/>
          </a:xfrm>
          <a:prstGeom prst="rect">
            <a:avLst/>
          </a:prstGeom>
        </p:spPr>
      </p:pic>
      <p:pic>
        <p:nvPicPr>
          <p:cNvPr id="25" name="Image 10" descr="preencoded.png">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226373" y="5589984"/>
            <a:ext cx="257770" cy="257770"/>
          </a:xfrm>
          <a:prstGeom prst="rect">
            <a:avLst/>
          </a:prstGeom>
        </p:spPr>
      </p:pic>
      <p:sp>
        <p:nvSpPr>
          <p:cNvPr id="26" name="Text 13"/>
          <p:cNvSpPr/>
          <p:nvPr/>
        </p:nvSpPr>
        <p:spPr>
          <a:xfrm>
            <a:off x="733425" y="7531537"/>
            <a:ext cx="13163550" cy="586740"/>
          </a:xfrm>
          <a:prstGeom prst="rect">
            <a:avLst/>
          </a:prstGeom>
          <a:noFill/>
          <a:ln/>
        </p:spPr>
        <p:txBody>
          <a:bodyPr wrap="square" lIns="0" tIns="0" rIns="0" bIns="0" rtlCol="0" anchor="t"/>
          <a:lstStyle/>
          <a:p>
            <a:pPr algn="l" indent="0" marL="0">
              <a:lnSpc>
                <a:spcPts val="2300"/>
              </a:lnSpc>
              <a:buNone/>
            </a:pPr>
            <a:r>
              <a:rPr lang="en-US" sz="1400" dirty="0">
                <a:solidFill>
                  <a:srgbClr val="55575A"/>
                </a:solidFill>
                <a:latin typeface="Roboto Condensed" pitchFamily="34" charset="0"/>
                <a:ea typeface="Roboto Condensed" pitchFamily="34" charset="-122"/>
                <a:cs typeface="Roboto Condensed" pitchFamily="34" charset="-120"/>
              </a:rPr>
              <a:t>By democratising access to accurate visa information and screening, SwiftVisa empowers every Indian to pursue global opportunities with confidence, regardless of their background or resources.</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2025-11-26T08:23:51Z</dcterms:created>
  <dcterms:modified xsi:type="dcterms:W3CDTF">2025-11-26T08:23:51Z</dcterms:modified>
</cp:coreProperties>
</file>